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3"/>
    <p:sldMasterId id="2147483678" r:id="rId4"/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Ubuntu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Roboto Condensed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Ubuntu-regular.fntdata"/><Relationship Id="rId43" Type="http://schemas.openxmlformats.org/officeDocument/2006/relationships/slide" Target="slides/slide36.xml"/><Relationship Id="rId46" Type="http://schemas.openxmlformats.org/officeDocument/2006/relationships/font" Target="fonts/Ubuntu-italic.fntdata"/><Relationship Id="rId45" Type="http://schemas.openxmlformats.org/officeDocument/2006/relationships/font" Target="fonts/Ubuntu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Roboto-regular.fntdata"/><Relationship Id="rId47" Type="http://schemas.openxmlformats.org/officeDocument/2006/relationships/font" Target="fonts/Ubuntu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RobotoCondensed-bold.fntdata"/><Relationship Id="rId52" Type="http://schemas.openxmlformats.org/officeDocument/2006/relationships/font" Target="fonts/RobotoCondensed-regular.fntdata"/><Relationship Id="rId11" Type="http://schemas.openxmlformats.org/officeDocument/2006/relationships/slide" Target="slides/slide4.xml"/><Relationship Id="rId55" Type="http://schemas.openxmlformats.org/officeDocument/2006/relationships/font" Target="fonts/RobotoCondensed-boldItalic.fntdata"/><Relationship Id="rId10" Type="http://schemas.openxmlformats.org/officeDocument/2006/relationships/slide" Target="slides/slide3.xml"/><Relationship Id="rId54" Type="http://schemas.openxmlformats.org/officeDocument/2006/relationships/font" Target="fonts/RobotoCondensed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GvzDP-tTLmJ0myRhUAfTYWs3ZUFilUICg8psNHyccwQ/edit#heading=h.1odev9ckffyb" TargetMode="External"/><Relationship Id="rId3" Type="http://schemas.openxmlformats.org/officeDocument/2006/relationships/hyperlink" Target="https://docs.google.com/document/d/1lep61tPukPOGtZkjMWO_5dmWP7Zvh6ZUhdy84nFY0MQ/edit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2eee477d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2eee47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9496adec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9496ade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9150d376_2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9150d376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9150d376_2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9150d376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 -&gt; details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9150d376_2_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9150d376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150d376_2_2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9150d376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9496adec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9496ade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9161a24a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9161a2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9161a24a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9161a24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99150d38e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99150d38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Animations FTW!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9496adec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9496ade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9161a24a_0_4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9161a24a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9496adec_0_1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9496ade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Chrome is a multiprocess app. We need consistent snapshots of all of them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(Animations)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9161a24a_0_3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99161a24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791ae30f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791ae30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design docs: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https://docs.google.com/document/d/1GvzDP-tTLmJ0myRhUAfTYWs3ZUFilUICg8psNHyccwQ/edit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https://docs.google.com/document/d/1lep61tPukPOGtZkjMWO_5dmWP7Zvh6ZUhdy84nFY0MQ/edit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99150d376_2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99150d37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791ae30f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791ae30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791ae30f_0_1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791ae30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e791ae30f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e791ae30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e791ae30f_0_2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e791ae30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e7bc1a624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e7bc1a62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9150d376_2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9150d376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e791ae30f_0_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e791ae30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e791ae30f_0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e791ae30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d2eee477d_2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d2eee477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7bc1a624_4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7bc1a624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use case: background sync / service workers w. push messages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e791ae30f_0_2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e791ae30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slide deck for more context: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https://docs.google.com/presentation/d/1OyxyT1sfg50lA36A7ibZ7-bBRXI1kVlvCW0W9qAmM_0/edit#slide=id.gde150139b_0_137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791ae30f_0_2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791ae30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99496a710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99496a71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2eee477d_1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2eee477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9496adec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9496ad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2eee477d_1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2eee477d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791ae30f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791ae3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2eee477d_1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2eee477d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9150d38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9150d3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Ubuntu"/>
              <a:buNone/>
              <a:defRPr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3000"/>
              <a:buFont typeface="Roboto"/>
              <a:buNone/>
              <a:defRPr sz="30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21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21"/>
          <p:cNvSpPr txBox="1"/>
          <p:nvPr>
            <p:ph type="ctrTitle"/>
          </p:nvPr>
        </p:nvSpPr>
        <p:spPr>
          <a:xfrm>
            <a:off x="326575" y="1867775"/>
            <a:ext cx="8617800" cy="164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6000"/>
              <a:buNone/>
              <a:defRPr sz="6000">
                <a:solidFill>
                  <a:srgbClr val="C9DAF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9" name="Google Shape;79;p21"/>
          <p:cNvSpPr txBox="1"/>
          <p:nvPr>
            <p:ph idx="1" type="subTitle"/>
          </p:nvPr>
        </p:nvSpPr>
        <p:spPr>
          <a:xfrm>
            <a:off x="326575" y="3627025"/>
            <a:ext cx="86178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Ubuntu"/>
              <a:buNone/>
              <a:defRPr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Ubuntu"/>
              <a:buNone/>
              <a:defRPr sz="30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Ubuntu"/>
              <a:buNone/>
              <a:defRPr sz="30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Ubuntu"/>
              <a:buNone/>
              <a:defRPr sz="30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Ubuntu"/>
              <a:buNone/>
              <a:defRPr sz="30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Ubuntu"/>
              <a:buNone/>
              <a:defRPr sz="30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Ubuntu"/>
              <a:buNone/>
              <a:defRPr sz="30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Ubuntu"/>
              <a:buNone/>
              <a:defRPr sz="30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Ubuntu"/>
              <a:buNone/>
              <a:defRPr sz="30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22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22"/>
          <p:cNvSpPr txBox="1"/>
          <p:nvPr>
            <p:ph type="ctrTitle"/>
          </p:nvPr>
        </p:nvSpPr>
        <p:spPr>
          <a:xfrm>
            <a:off x="326575" y="1867775"/>
            <a:ext cx="8617800" cy="164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6000"/>
              <a:buNone/>
              <a:defRPr sz="6000">
                <a:solidFill>
                  <a:srgbClr val="F4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326575" y="3627025"/>
            <a:ext cx="86178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Font typeface="Ubuntu"/>
              <a:buNone/>
              <a:defRPr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Font typeface="Ubuntu"/>
              <a:buNone/>
              <a:defRPr sz="3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Font typeface="Ubuntu"/>
              <a:buNone/>
              <a:defRPr sz="3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Font typeface="Ubuntu"/>
              <a:buNone/>
              <a:defRPr sz="3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Font typeface="Ubuntu"/>
              <a:buNone/>
              <a:defRPr sz="3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Font typeface="Ubuntu"/>
              <a:buNone/>
              <a:defRPr sz="3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Font typeface="Ubuntu"/>
              <a:buNone/>
              <a:defRPr sz="3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Font typeface="Ubuntu"/>
              <a:buNone/>
              <a:defRPr sz="3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000"/>
              <a:buFont typeface="Ubuntu"/>
              <a:buNone/>
              <a:defRPr sz="3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3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23"/>
          <p:cNvSpPr txBox="1"/>
          <p:nvPr>
            <p:ph type="ctrTitle"/>
          </p:nvPr>
        </p:nvSpPr>
        <p:spPr>
          <a:xfrm>
            <a:off x="326575" y="1867775"/>
            <a:ext cx="8617800" cy="164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6000"/>
              <a:buNone/>
              <a:defRPr sz="6000">
                <a:solidFill>
                  <a:srgbClr val="BF9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326575" y="3627025"/>
            <a:ext cx="86178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Ubuntu"/>
              <a:buNone/>
              <a:defRPr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Ubuntu"/>
              <a:buNone/>
              <a:defRPr sz="3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Ubuntu"/>
              <a:buNone/>
              <a:defRPr sz="3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Ubuntu"/>
              <a:buNone/>
              <a:defRPr sz="3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Ubuntu"/>
              <a:buNone/>
              <a:defRPr sz="3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Ubuntu"/>
              <a:buNone/>
              <a:defRPr sz="3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Ubuntu"/>
              <a:buNone/>
              <a:defRPr sz="3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Ubuntu"/>
              <a:buNone/>
              <a:defRPr sz="3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Ubuntu"/>
              <a:buNone/>
              <a:defRPr sz="3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 1">
  <p:cSld name="TITLE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4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4"/>
          <p:cNvSpPr txBox="1"/>
          <p:nvPr>
            <p:ph type="ctrTitle"/>
          </p:nvPr>
        </p:nvSpPr>
        <p:spPr>
          <a:xfrm>
            <a:off x="326575" y="1867775"/>
            <a:ext cx="8617800" cy="164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6000"/>
              <a:buNone/>
              <a:defRPr sz="6000">
                <a:solidFill>
                  <a:srgbClr val="B6D7A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7200"/>
              <a:buNone/>
              <a:defRPr sz="7200">
                <a:solidFill>
                  <a:srgbClr val="F4CCCC"/>
                </a:solidFill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subTitle"/>
          </p:nvPr>
        </p:nvSpPr>
        <p:spPr>
          <a:xfrm>
            <a:off x="326575" y="3627025"/>
            <a:ext cx="86178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Ubuntu"/>
              <a:buNone/>
              <a:defRPr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Ubuntu"/>
              <a:buNone/>
              <a:defRPr sz="3000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Ubuntu"/>
              <a:buNone/>
              <a:defRPr sz="3000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Ubuntu"/>
              <a:buNone/>
              <a:defRPr sz="3000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Ubuntu"/>
              <a:buNone/>
              <a:defRPr sz="3000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Ubuntu"/>
              <a:buNone/>
              <a:defRPr sz="3000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Ubuntu"/>
              <a:buNone/>
              <a:defRPr sz="3000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Ubuntu"/>
              <a:buNone/>
              <a:defRPr sz="3000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Ubuntu"/>
              <a:buNone/>
              <a:defRPr sz="3000">
                <a:solidFill>
                  <a:srgbClr val="274E1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27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 1">
  <p:cSld name="TITLE_AND_BODY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28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 1 1">
  <p:cSld name="TITLE_AND_BOD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30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31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29" name="Google Shape;129;p32"/>
          <p:cNvSpPr/>
          <p:nvPr/>
        </p:nvSpPr>
        <p:spPr>
          <a:xfrm>
            <a:off x="4274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32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03A9F4"/>
          </a:solidFill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b="1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b="1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b="1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b="1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b="1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b="1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b="1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b="1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None/>
              <a:defRPr b="1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z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jpg"/><Relationship Id="rId4" Type="http://schemas.openxmlformats.org/officeDocument/2006/relationships/hyperlink" Target="http://bit.ly/memory-infra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1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bit.ly/memory-infra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chromium.org/developers/how-tos/trace-event-profiling-tool/memory/heap-profiling-with-memory-infra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chromium.org/developers/how-tos/trace-event-profiling-tool/memory/startup-tracing-with-memory-profiling" TargetMode="External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chromeperf.appspot.com/report?sid=9ec729e6d38324d05a4ed264135edf796b0e48b5eb05185e8ad78727c4298567&amp;start_rev=342493&amp;end_rev=343751" TargetMode="External"/><Relationship Id="rId5" Type="http://schemas.openxmlformats.org/officeDocument/2006/relationships/hyperlink" Target="https://chromeperf.appspot.com/report?sid=965ae12b96d0aa3b22094fbcec813cea30589eb1e2f1d6e03bea08c3a15995ba&amp;start_rev=342493&amp;end_rev=343751" TargetMode="External"/><Relationship Id="rId6" Type="http://schemas.openxmlformats.org/officeDocument/2006/relationships/image" Target="../media/image40.png"/><Relationship Id="rId7" Type="http://schemas.openxmlformats.org/officeDocument/2006/relationships/hyperlink" Target="https://chromeperf.appspot.com/report?sid=0ace0d6c3ef140026fd99521faaa98b21d1322a907e291f6e4ea5dd15ba2d9f5&amp;start_rev=342493&amp;end_rev=343751" TargetMode="External"/><Relationship Id="rId8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bit.ly/memory-infra" TargetMode="External"/><Relationship Id="rId4" Type="http://schemas.openxmlformats.org/officeDocument/2006/relationships/hyperlink" Target="https://code.google.com/p/chromium/issues/list?can=2&amp;q=label:Hotlist-MemoryInfra&amp;sort=pri&amp;colspec=ID%20Pri%20M%20Stars%20ReleaseBlock%20Cr%20Status%20Owner%20Summary%20OS%20Modified" TargetMode="External"/><Relationship Id="rId5" Type="http://schemas.openxmlformats.org/officeDocument/2006/relationships/hyperlink" Target="http://groups.google.com/a/chromium.org/forum/#!forum/project-tri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>
            <p:ph type="ctrTitle"/>
          </p:nvPr>
        </p:nvSpPr>
        <p:spPr>
          <a:xfrm>
            <a:off x="0" y="-168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Chrome Memory Infra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34"/>
          <p:cNvSpPr txBox="1"/>
          <p:nvPr>
            <p:ph idx="1" type="subTitle"/>
          </p:nvPr>
        </p:nvSpPr>
        <p:spPr>
          <a:xfrm>
            <a:off x="685800" y="340630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9DAF8"/>
                </a:solidFill>
                <a:uFill>
                  <a:noFill/>
                </a:uFill>
                <a:hlinkClick r:id="rId4"/>
              </a:rPr>
              <a:t>bit.ly/memory-infra</a:t>
            </a:r>
            <a:endParaRPr sz="4800">
              <a:solidFill>
                <a:srgbClr val="C9DAF8"/>
              </a:solidFill>
            </a:endParaRPr>
          </a:p>
        </p:txBody>
      </p:sp>
      <p:sp>
        <p:nvSpPr>
          <p:cNvPr id="138" name="Google Shape;138;p34"/>
          <p:cNvSpPr txBox="1"/>
          <p:nvPr/>
        </p:nvSpPr>
        <p:spPr>
          <a:xfrm>
            <a:off x="260100" y="4578600"/>
            <a:ext cx="8883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Ubuntu"/>
                <a:ea typeface="Ubuntu"/>
                <a:cs typeface="Ubuntu"/>
                <a:sym typeface="Ubuntu"/>
              </a:rPr>
              <a:t>BlinkON 2015</a:t>
            </a:r>
            <a:endParaRPr>
              <a:solidFill>
                <a:srgbClr val="C9DAF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  <a:latin typeface="Ubuntu"/>
                <a:ea typeface="Ubuntu"/>
                <a:cs typeface="Ubuntu"/>
                <a:sym typeface="Ubuntu"/>
              </a:rPr>
              <a:t>petrcermak, primiano  &amp;  Chrome Memory-Infra team</a:t>
            </a:r>
            <a:endParaRPr>
              <a:solidFill>
                <a:srgbClr val="C9DAF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memory_infra_logo-w2.png" id="139" name="Google Shape;1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585" y="1465614"/>
            <a:ext cx="3366830" cy="16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0 at 5.38.27 AM.png"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73" y="32612"/>
            <a:ext cx="7677849" cy="507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iling.png" id="205" name="Google Shape;2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275" y="1770250"/>
            <a:ext cx="1597700" cy="128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tle.png" id="206" name="Google Shape;2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3106">
            <a:off x="3899700" y="1072300"/>
            <a:ext cx="1890545" cy="12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FF572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chrome://tracing for </a:t>
            </a:r>
            <a:r>
              <a:rPr lang="en"/>
              <a:t>f</a:t>
            </a:r>
            <a:r>
              <a:rPr lang="en">
                <a:solidFill>
                  <a:srgbClr val="FFFFFF"/>
                </a:solidFill>
              </a:rPr>
              <a:t>ull</a:t>
            </a:r>
            <a:r>
              <a:rPr lang="en"/>
              <a:t> p</a:t>
            </a:r>
            <a:r>
              <a:rPr lang="en">
                <a:solidFill>
                  <a:srgbClr val="FFFFFF"/>
                </a:solidFill>
              </a:rPr>
              <a:t>erformance </a:t>
            </a:r>
            <a:r>
              <a:rPr lang="en"/>
              <a:t>l</a:t>
            </a:r>
            <a:r>
              <a:rPr lang="en">
                <a:solidFill>
                  <a:srgbClr val="FFFFFF"/>
                </a:solidFill>
              </a:rPr>
              <a:t>ifecycle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4618500" y="675850"/>
            <a:ext cx="4634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memory-infra is part of chrome://tracing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" name="Google Shape;213;p44"/>
          <p:cNvSpPr/>
          <p:nvPr/>
        </p:nvSpPr>
        <p:spPr>
          <a:xfrm>
            <a:off x="4618500" y="1285875"/>
            <a:ext cx="4525500" cy="19740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Overview -&gt; spot problems -&gt; route to owners</a:t>
            </a:r>
            <a:endParaRPr/>
          </a:p>
        </p:txBody>
      </p:sp>
      <p:sp>
        <p:nvSpPr>
          <p:cNvPr id="214" name="Google Shape;214;p44"/>
          <p:cNvSpPr/>
          <p:nvPr/>
        </p:nvSpPr>
        <p:spPr>
          <a:xfrm>
            <a:off x="4618500" y="3284625"/>
            <a:ext cx="4525500" cy="18777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Reproduce -&gt; investigate -&gt; fix</a:t>
            </a:r>
            <a:endParaRPr/>
          </a:p>
        </p:txBody>
      </p:sp>
      <p:grpSp>
        <p:nvGrpSpPr>
          <p:cNvPr id="215" name="Google Shape;215;p44"/>
          <p:cNvGrpSpPr/>
          <p:nvPr/>
        </p:nvGrpSpPr>
        <p:grpSpPr>
          <a:xfrm>
            <a:off x="4742475" y="2067124"/>
            <a:ext cx="709475" cy="756151"/>
            <a:chOff x="613950" y="4001824"/>
            <a:chExt cx="709475" cy="756151"/>
          </a:xfrm>
        </p:grpSpPr>
        <p:pic>
          <p:nvPicPr>
            <p:cNvPr id="216" name="Google Shape;21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rome_hat.png" id="217" name="Google Shape;21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44"/>
          <p:cNvGrpSpPr/>
          <p:nvPr/>
        </p:nvGrpSpPr>
        <p:grpSpPr>
          <a:xfrm>
            <a:off x="6383945" y="1820392"/>
            <a:ext cx="463500" cy="493993"/>
            <a:chOff x="613950" y="4001824"/>
            <a:chExt cx="709475" cy="756151"/>
          </a:xfrm>
        </p:grpSpPr>
        <p:pic>
          <p:nvPicPr>
            <p:cNvPr id="219" name="Google Shape;219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rome_hat.png" id="220" name="Google Shape;220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p44"/>
          <p:cNvGrpSpPr/>
          <p:nvPr/>
        </p:nvGrpSpPr>
        <p:grpSpPr>
          <a:xfrm>
            <a:off x="6847445" y="2238167"/>
            <a:ext cx="463500" cy="493993"/>
            <a:chOff x="613950" y="4001824"/>
            <a:chExt cx="709475" cy="756151"/>
          </a:xfrm>
        </p:grpSpPr>
        <p:pic>
          <p:nvPicPr>
            <p:cNvPr id="222" name="Google Shape;22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rome_hat.png" id="223" name="Google Shape;22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44"/>
          <p:cNvGrpSpPr/>
          <p:nvPr/>
        </p:nvGrpSpPr>
        <p:grpSpPr>
          <a:xfrm>
            <a:off x="6357970" y="2677667"/>
            <a:ext cx="463500" cy="493993"/>
            <a:chOff x="613950" y="4001824"/>
            <a:chExt cx="709475" cy="756151"/>
          </a:xfrm>
        </p:grpSpPr>
        <p:pic>
          <p:nvPicPr>
            <p:cNvPr id="225" name="Google Shape;22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rome_hat.png" id="226" name="Google Shape;22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7" name="Google Shape;227;p44"/>
          <p:cNvCxnSpPr>
            <a:stCxn id="216" idx="3"/>
            <a:endCxn id="219" idx="1"/>
          </p:cNvCxnSpPr>
          <p:nvPr/>
        </p:nvCxnSpPr>
        <p:spPr>
          <a:xfrm flipH="1" rot="10800000">
            <a:off x="5451950" y="2082737"/>
            <a:ext cx="932100" cy="38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8" name="Google Shape;228;p44"/>
          <p:cNvCxnSpPr>
            <a:stCxn id="216" idx="3"/>
            <a:endCxn id="225" idx="1"/>
          </p:cNvCxnSpPr>
          <p:nvPr/>
        </p:nvCxnSpPr>
        <p:spPr>
          <a:xfrm>
            <a:off x="5451950" y="2468537"/>
            <a:ext cx="906000" cy="47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" name="Google Shape;229;p44"/>
          <p:cNvCxnSpPr>
            <a:stCxn id="216" idx="3"/>
            <a:endCxn id="222" idx="1"/>
          </p:cNvCxnSpPr>
          <p:nvPr/>
        </p:nvCxnSpPr>
        <p:spPr>
          <a:xfrm>
            <a:off x="5451950" y="2468537"/>
            <a:ext cx="1395600" cy="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30" name="Google Shape;230;p44"/>
          <p:cNvGrpSpPr/>
          <p:nvPr/>
        </p:nvGrpSpPr>
        <p:grpSpPr>
          <a:xfrm>
            <a:off x="8295245" y="2238167"/>
            <a:ext cx="463500" cy="493993"/>
            <a:chOff x="613950" y="4001824"/>
            <a:chExt cx="709475" cy="756151"/>
          </a:xfrm>
        </p:grpSpPr>
        <p:pic>
          <p:nvPicPr>
            <p:cNvPr id="231" name="Google Shape;231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rome_hat.png" id="232" name="Google Shape;232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3" name="Google Shape;233;p44"/>
          <p:cNvCxnSpPr>
            <a:endCxn id="231" idx="1"/>
          </p:cNvCxnSpPr>
          <p:nvPr/>
        </p:nvCxnSpPr>
        <p:spPr>
          <a:xfrm flipH="1" rot="10800000">
            <a:off x="7377245" y="2500410"/>
            <a:ext cx="918000" cy="2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34" name="Google Shape;234;p44"/>
          <p:cNvGrpSpPr/>
          <p:nvPr/>
        </p:nvGrpSpPr>
        <p:grpSpPr>
          <a:xfrm>
            <a:off x="4742475" y="4184474"/>
            <a:ext cx="709475" cy="756151"/>
            <a:chOff x="613950" y="4001824"/>
            <a:chExt cx="709475" cy="756151"/>
          </a:xfrm>
        </p:grpSpPr>
        <p:pic>
          <p:nvPicPr>
            <p:cNvPr id="235" name="Google Shape;23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rome_hat.png" id="236" name="Google Shape;23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oilpan (1).png" id="237" name="Google Shape;237;p44"/>
          <p:cNvPicPr preferRelativeResize="0"/>
          <p:nvPr/>
        </p:nvPicPr>
        <p:blipFill rotWithShape="1">
          <a:blip r:embed="rId5">
            <a:alphaModFix/>
          </a:blip>
          <a:srcRect b="45817" l="0" r="25400" t="0"/>
          <a:stretch/>
        </p:blipFill>
        <p:spPr>
          <a:xfrm>
            <a:off x="5775516" y="3774052"/>
            <a:ext cx="3058285" cy="1306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95250" y="648715"/>
            <a:ext cx="4461300" cy="4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So far, plethora of bespoke tools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Specialized / limited scope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Few people use them to fight a fire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People move on -&gt; tool gets unmaintained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Need Chrome-scale tools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Work out of the box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Survives when the fire is over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Integrated with ChromePerf C.I.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type="title"/>
          </p:nvPr>
        </p:nvSpPr>
        <p:spPr>
          <a:xfrm>
            <a:off x="0" y="0"/>
            <a:ext cx="9144000" cy="1158000"/>
          </a:xfrm>
          <a:prstGeom prst="rect">
            <a:avLst/>
          </a:prstGeom>
          <a:solidFill>
            <a:srgbClr val="03A9F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Use Cases</a:t>
            </a:r>
            <a:endParaRPr sz="7200"/>
          </a:p>
        </p:txBody>
      </p:sp>
      <p:grpSp>
        <p:nvGrpSpPr>
          <p:cNvPr id="244" name="Google Shape;244;p45"/>
          <p:cNvGrpSpPr/>
          <p:nvPr/>
        </p:nvGrpSpPr>
        <p:grpSpPr>
          <a:xfrm>
            <a:off x="2286400" y="1290550"/>
            <a:ext cx="3084999" cy="1936974"/>
            <a:chOff x="1168050" y="1244700"/>
            <a:chExt cx="3084999" cy="1936974"/>
          </a:xfrm>
        </p:grpSpPr>
        <p:pic>
          <p:nvPicPr>
            <p:cNvPr id="245" name="Google Shape;24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8050" y="1244700"/>
              <a:ext cx="3084999" cy="1936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45"/>
            <p:cNvSpPr/>
            <p:nvPr/>
          </p:nvSpPr>
          <p:spPr>
            <a:xfrm>
              <a:off x="1686275" y="1357400"/>
              <a:ext cx="2092800" cy="1383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7" name="Google Shape;247;p45"/>
            <p:cNvPicPr preferRelativeResize="0"/>
            <p:nvPr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2234600" y="1550975"/>
              <a:ext cx="996150" cy="996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" name="Google Shape;2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800" y="1512275"/>
            <a:ext cx="764149" cy="15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705073" y="1730246"/>
            <a:ext cx="391600" cy="3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webview (1).png" id="250" name="Google Shape;250;p45"/>
          <p:cNvPicPr preferRelativeResize="0"/>
          <p:nvPr/>
        </p:nvPicPr>
        <p:blipFill rotWithShape="1">
          <a:blip r:embed="rId6">
            <a:alphaModFix/>
          </a:blip>
          <a:srcRect b="53622" l="50490" r="0" t="0"/>
          <a:stretch/>
        </p:blipFill>
        <p:spPr>
          <a:xfrm>
            <a:off x="6705075" y="2371633"/>
            <a:ext cx="391603" cy="441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45"/>
          <p:cNvCxnSpPr/>
          <p:nvPr/>
        </p:nvCxnSpPr>
        <p:spPr>
          <a:xfrm>
            <a:off x="5070175" y="2218650"/>
            <a:ext cx="139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45"/>
          <p:cNvCxnSpPr/>
          <p:nvPr/>
        </p:nvCxnSpPr>
        <p:spPr>
          <a:xfrm flipH="1" rot="10800000">
            <a:off x="1278825" y="3329825"/>
            <a:ext cx="593100" cy="67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3" name="Google Shape;253;p45"/>
          <p:cNvGrpSpPr/>
          <p:nvPr/>
        </p:nvGrpSpPr>
        <p:grpSpPr>
          <a:xfrm>
            <a:off x="3105620" y="4036450"/>
            <a:ext cx="1390200" cy="1044400"/>
            <a:chOff x="3064288" y="4036450"/>
            <a:chExt cx="1390200" cy="1044400"/>
          </a:xfrm>
        </p:grpSpPr>
        <p:pic>
          <p:nvPicPr>
            <p:cNvPr descr="1417718916_picture-01-128.png" id="254" name="Google Shape;254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08650" y="4036450"/>
              <a:ext cx="701500" cy="70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45"/>
            <p:cNvSpPr txBox="1"/>
            <p:nvPr/>
          </p:nvSpPr>
          <p:spPr>
            <a:xfrm>
              <a:off x="3064288" y="4689350"/>
              <a:ext cx="13902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Telemetry / C.I.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56" name="Google Shape;256;p45"/>
          <p:cNvGrpSpPr/>
          <p:nvPr/>
        </p:nvGrpSpPr>
        <p:grpSpPr>
          <a:xfrm>
            <a:off x="6002688" y="4048500"/>
            <a:ext cx="2145000" cy="1032350"/>
            <a:chOff x="6002688" y="4048500"/>
            <a:chExt cx="2145000" cy="1032350"/>
          </a:xfrm>
        </p:grpSpPr>
        <p:pic>
          <p:nvPicPr>
            <p:cNvPr id="257" name="Google Shape;257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204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45"/>
            <p:cNvSpPr txBox="1"/>
            <p:nvPr/>
          </p:nvSpPr>
          <p:spPr>
            <a:xfrm>
              <a:off x="6002688" y="4689350"/>
              <a:ext cx="21450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Partners / web developers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59" name="Google Shape;259;p45"/>
          <p:cNvGrpSpPr/>
          <p:nvPr/>
        </p:nvGrpSpPr>
        <p:grpSpPr>
          <a:xfrm>
            <a:off x="191775" y="4001824"/>
            <a:ext cx="1525500" cy="1079026"/>
            <a:chOff x="191775" y="4001824"/>
            <a:chExt cx="1525500" cy="1079026"/>
          </a:xfrm>
        </p:grpSpPr>
        <p:pic>
          <p:nvPicPr>
            <p:cNvPr id="260" name="Google Shape;260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45"/>
            <p:cNvSpPr txBox="1"/>
            <p:nvPr/>
          </p:nvSpPr>
          <p:spPr>
            <a:xfrm>
              <a:off x="191775" y="4689350"/>
              <a:ext cx="15255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Chrome engineers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descr="chrome_hat.png" id="262" name="Google Shape;262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3" name="Google Shape;263;p45"/>
          <p:cNvCxnSpPr/>
          <p:nvPr/>
        </p:nvCxnSpPr>
        <p:spPr>
          <a:xfrm rot="10800000">
            <a:off x="6002700" y="3394925"/>
            <a:ext cx="541800" cy="54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5"/>
          <p:cNvCxnSpPr/>
          <p:nvPr/>
        </p:nvCxnSpPr>
        <p:spPr>
          <a:xfrm rot="10800000">
            <a:off x="3802550" y="3301775"/>
            <a:ext cx="0" cy="72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45"/>
          <p:cNvSpPr txBox="1"/>
          <p:nvPr/>
        </p:nvSpPr>
        <p:spPr>
          <a:xfrm>
            <a:off x="7341375" y="1771650"/>
            <a:ext cx="17154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Chrome /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WebView app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66" name="Google Shape;266;p45"/>
          <p:cNvCxnSpPr/>
          <p:nvPr/>
        </p:nvCxnSpPr>
        <p:spPr>
          <a:xfrm flipH="1" rot="10800000">
            <a:off x="6626625" y="2118290"/>
            <a:ext cx="521100" cy="2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3090715" y="1960225"/>
            <a:ext cx="2513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chrome://tracing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(chrome://inspect?tracing for Android)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72" name="Google Shape;272;p46"/>
          <p:cNvGrpSpPr/>
          <p:nvPr/>
        </p:nvGrpSpPr>
        <p:grpSpPr>
          <a:xfrm>
            <a:off x="2688775" y="872474"/>
            <a:ext cx="709475" cy="756151"/>
            <a:chOff x="613950" y="4001824"/>
            <a:chExt cx="709475" cy="756151"/>
          </a:xfrm>
        </p:grpSpPr>
        <p:pic>
          <p:nvPicPr>
            <p:cNvPr id="273" name="Google Shape;27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rome_hat.png" id="274" name="Google Shape;274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5" name="Google Shape;275;p46"/>
          <p:cNvCxnSpPr/>
          <p:nvPr/>
        </p:nvCxnSpPr>
        <p:spPr>
          <a:xfrm>
            <a:off x="3075025" y="1656200"/>
            <a:ext cx="0" cy="3390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" name="Google Shape;276;p46"/>
          <p:cNvGrpSpPr/>
          <p:nvPr/>
        </p:nvGrpSpPr>
        <p:grpSpPr>
          <a:xfrm>
            <a:off x="4889103" y="862667"/>
            <a:ext cx="1950653" cy="756195"/>
            <a:chOff x="2286400" y="1290550"/>
            <a:chExt cx="4996549" cy="1936974"/>
          </a:xfrm>
        </p:grpSpPr>
        <p:grpSp>
          <p:nvGrpSpPr>
            <p:cNvPr id="277" name="Google Shape;277;p46"/>
            <p:cNvGrpSpPr/>
            <p:nvPr/>
          </p:nvGrpSpPr>
          <p:grpSpPr>
            <a:xfrm>
              <a:off x="2286400" y="1290550"/>
              <a:ext cx="3084999" cy="1936974"/>
              <a:chOff x="1168050" y="1244700"/>
              <a:chExt cx="3084999" cy="1936974"/>
            </a:xfrm>
          </p:grpSpPr>
          <p:pic>
            <p:nvPicPr>
              <p:cNvPr id="278" name="Google Shape;278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68050" y="1244700"/>
                <a:ext cx="3084999" cy="1936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" name="Google Shape;279;p46"/>
              <p:cNvSpPr/>
              <p:nvPr/>
            </p:nvSpPr>
            <p:spPr>
              <a:xfrm>
                <a:off x="1686275" y="1357400"/>
                <a:ext cx="2092800" cy="13833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80" name="Google Shape;280;p46"/>
              <p:cNvPicPr preferRelativeResize="0"/>
              <p:nvPr/>
            </p:nvPicPr>
            <p:blipFill>
              <a:blip r:embed="rId6">
                <a:alphaModFix amt="54000"/>
              </a:blip>
              <a:stretch>
                <a:fillRect/>
              </a:stretch>
            </p:blipFill>
            <p:spPr>
              <a:xfrm>
                <a:off x="2234600" y="1550975"/>
                <a:ext cx="996150" cy="99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1" name="Google Shape;281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18800" y="1512275"/>
              <a:ext cx="764149" cy="152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46"/>
            <p:cNvPicPr preferRelativeResize="0"/>
            <p:nvPr/>
          </p:nvPicPr>
          <p:blipFill>
            <a:blip r:embed="rId6">
              <a:alphaModFix amt="54000"/>
            </a:blip>
            <a:stretch>
              <a:fillRect/>
            </a:stretch>
          </p:blipFill>
          <p:spPr>
            <a:xfrm>
              <a:off x="6705073" y="1730246"/>
              <a:ext cx="391600" cy="39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webview (1).png" id="283" name="Google Shape;283;p46"/>
            <p:cNvPicPr preferRelativeResize="0"/>
            <p:nvPr/>
          </p:nvPicPr>
          <p:blipFill rotWithShape="1">
            <a:blip r:embed="rId8">
              <a:alphaModFix/>
            </a:blip>
            <a:srcRect b="53622" l="50490" r="0" t="0"/>
            <a:stretch/>
          </p:blipFill>
          <p:spPr>
            <a:xfrm>
              <a:off x="6705075" y="2371633"/>
              <a:ext cx="391603" cy="44136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4" name="Google Shape;284;p46"/>
            <p:cNvCxnSpPr/>
            <p:nvPr/>
          </p:nvCxnSpPr>
          <p:spPr>
            <a:xfrm>
              <a:off x="5070175" y="2218650"/>
              <a:ext cx="13902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46"/>
            <p:cNvCxnSpPr/>
            <p:nvPr/>
          </p:nvCxnSpPr>
          <p:spPr>
            <a:xfrm flipH="1" rot="10800000">
              <a:off x="6626625" y="2118290"/>
              <a:ext cx="521100" cy="28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86" name="Google Shape;286;p46"/>
          <p:cNvCxnSpPr/>
          <p:nvPr/>
        </p:nvCxnSpPr>
        <p:spPr>
          <a:xfrm>
            <a:off x="5727782" y="1656200"/>
            <a:ext cx="0" cy="3390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6"/>
          <p:cNvCxnSpPr/>
          <p:nvPr/>
        </p:nvCxnSpPr>
        <p:spPr>
          <a:xfrm>
            <a:off x="3205800" y="2449450"/>
            <a:ext cx="221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8" name="Google Shape;288;p46"/>
          <p:cNvSpPr/>
          <p:nvPr/>
        </p:nvSpPr>
        <p:spPr>
          <a:xfrm>
            <a:off x="5614375" y="2440738"/>
            <a:ext cx="226800" cy="1089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 rotWithShape="1">
          <a:blip r:embed="rId9">
            <a:alphaModFix/>
          </a:blip>
          <a:srcRect b="41706" l="18296" r="48926" t="19165"/>
          <a:stretch/>
        </p:blipFill>
        <p:spPr>
          <a:xfrm>
            <a:off x="5932163" y="2435225"/>
            <a:ext cx="1174539" cy="110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46"/>
          <p:cNvCxnSpPr/>
          <p:nvPr/>
        </p:nvCxnSpPr>
        <p:spPr>
          <a:xfrm rot="10800000">
            <a:off x="3287646" y="3530350"/>
            <a:ext cx="211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91" name="Google Shape;291;p46"/>
          <p:cNvGrpSpPr/>
          <p:nvPr/>
        </p:nvGrpSpPr>
        <p:grpSpPr>
          <a:xfrm>
            <a:off x="3371071" y="3646037"/>
            <a:ext cx="2060651" cy="886574"/>
            <a:chOff x="7540100" y="4445800"/>
            <a:chExt cx="1438500" cy="618900"/>
          </a:xfrm>
        </p:grpSpPr>
        <p:sp>
          <p:nvSpPr>
            <p:cNvPr id="292" name="Google Shape;292;p46"/>
            <p:cNvSpPr/>
            <p:nvPr/>
          </p:nvSpPr>
          <p:spPr>
            <a:xfrm>
              <a:off x="7540100" y="4445800"/>
              <a:ext cx="1438500" cy="618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7599696" y="4719766"/>
              <a:ext cx="3660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4" name="Google Shape;294;p46"/>
            <p:cNvSpPr/>
            <p:nvPr/>
          </p:nvSpPr>
          <p:spPr>
            <a:xfrm>
              <a:off x="7973491" y="4719766"/>
              <a:ext cx="5616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5" name="Google Shape;295;p46"/>
            <p:cNvSpPr/>
            <p:nvPr/>
          </p:nvSpPr>
          <p:spPr>
            <a:xfrm>
              <a:off x="8541253" y="4719766"/>
              <a:ext cx="2511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6" name="Google Shape;296;p46"/>
            <p:cNvSpPr/>
            <p:nvPr/>
          </p:nvSpPr>
          <p:spPr>
            <a:xfrm>
              <a:off x="8799374" y="4719766"/>
              <a:ext cx="1284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7" name="Google Shape;297;p46"/>
            <p:cNvSpPr/>
            <p:nvPr/>
          </p:nvSpPr>
          <p:spPr>
            <a:xfrm>
              <a:off x="7737352" y="4865184"/>
              <a:ext cx="2286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8" name="Google Shape;298;p46"/>
            <p:cNvSpPr/>
            <p:nvPr/>
          </p:nvSpPr>
          <p:spPr>
            <a:xfrm>
              <a:off x="7821820" y="4955905"/>
              <a:ext cx="1440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9" name="Google Shape;299;p46"/>
            <p:cNvSpPr/>
            <p:nvPr/>
          </p:nvSpPr>
          <p:spPr>
            <a:xfrm>
              <a:off x="8306621" y="4865184"/>
              <a:ext cx="2286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0" name="Google Shape;300;p46"/>
            <p:cNvSpPr/>
            <p:nvPr/>
          </p:nvSpPr>
          <p:spPr>
            <a:xfrm>
              <a:off x="7982876" y="4865184"/>
              <a:ext cx="3066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1" name="Google Shape;301;p46"/>
            <p:cNvSpPr/>
            <p:nvPr/>
          </p:nvSpPr>
          <p:spPr>
            <a:xfrm>
              <a:off x="7999977" y="4955905"/>
              <a:ext cx="1284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2" name="Google Shape;302;p46"/>
            <p:cNvSpPr/>
            <p:nvPr/>
          </p:nvSpPr>
          <p:spPr>
            <a:xfrm>
              <a:off x="8146480" y="4955905"/>
              <a:ext cx="1008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3" name="Google Shape;303;p46"/>
            <p:cNvSpPr/>
            <p:nvPr/>
          </p:nvSpPr>
          <p:spPr>
            <a:xfrm>
              <a:off x="8368783" y="4955905"/>
              <a:ext cx="1440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304" name="Google Shape;304;p46"/>
            <p:cNvGrpSpPr/>
            <p:nvPr/>
          </p:nvGrpSpPr>
          <p:grpSpPr>
            <a:xfrm>
              <a:off x="7595802" y="4528223"/>
              <a:ext cx="1326602" cy="168504"/>
              <a:chOff x="5125350" y="3645904"/>
              <a:chExt cx="3696300" cy="469500"/>
            </a:xfrm>
          </p:grpSpPr>
          <p:sp>
            <p:nvSpPr>
              <p:cNvPr id="305" name="Google Shape;305;p46"/>
              <p:cNvSpPr/>
              <p:nvPr/>
            </p:nvSpPr>
            <p:spPr>
              <a:xfrm>
                <a:off x="5125350" y="3645904"/>
                <a:ext cx="3696300" cy="469500"/>
              </a:xfrm>
              <a:prstGeom prst="rect">
                <a:avLst/>
              </a:prstGeom>
              <a:solidFill>
                <a:srgbClr val="FFFFFF">
                  <a:alpha val="43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6" name="Google Shape;306;p46"/>
              <p:cNvSpPr/>
              <p:nvPr/>
            </p:nvSpPr>
            <p:spPr>
              <a:xfrm>
                <a:off x="5136200" y="3928350"/>
                <a:ext cx="451200" cy="178500"/>
              </a:xfrm>
              <a:prstGeom prst="rect">
                <a:avLst/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7" name="Google Shape;307;p46"/>
              <p:cNvSpPr/>
              <p:nvPr/>
            </p:nvSpPr>
            <p:spPr>
              <a:xfrm>
                <a:off x="5541668" y="3739557"/>
                <a:ext cx="451200" cy="3660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8" name="Google Shape;308;p46"/>
              <p:cNvSpPr/>
              <p:nvPr/>
            </p:nvSpPr>
            <p:spPr>
              <a:xfrm>
                <a:off x="5855175" y="3927050"/>
                <a:ext cx="813300" cy="1785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9" name="Google Shape;309;p46"/>
              <p:cNvSpPr/>
              <p:nvPr/>
            </p:nvSpPr>
            <p:spPr>
              <a:xfrm>
                <a:off x="6540975" y="3790950"/>
                <a:ext cx="813300" cy="3147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10" name="Google Shape;310;p46"/>
              <p:cNvSpPr/>
              <p:nvPr/>
            </p:nvSpPr>
            <p:spPr>
              <a:xfrm>
                <a:off x="7150575" y="3992325"/>
                <a:ext cx="16710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11" name="Google Shape;311;p46"/>
              <p:cNvSpPr/>
              <p:nvPr/>
            </p:nvSpPr>
            <p:spPr>
              <a:xfrm>
                <a:off x="7683975" y="3790950"/>
                <a:ext cx="636600" cy="3147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12" name="Google Shape;312;p46"/>
              <p:cNvSpPr/>
              <p:nvPr/>
            </p:nvSpPr>
            <p:spPr>
              <a:xfrm>
                <a:off x="5136200" y="4035900"/>
                <a:ext cx="2498700" cy="696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13" name="Google Shape;313;p46"/>
              <p:cNvSpPr/>
              <p:nvPr/>
            </p:nvSpPr>
            <p:spPr>
              <a:xfrm>
                <a:off x="5705350" y="3992100"/>
                <a:ext cx="8133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14" name="Google Shape;314;p46"/>
              <p:cNvSpPr/>
              <p:nvPr/>
            </p:nvSpPr>
            <p:spPr>
              <a:xfrm>
                <a:off x="6431775" y="4035900"/>
                <a:ext cx="813300" cy="696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15" name="Google Shape;315;p46"/>
              <p:cNvSpPr/>
              <p:nvPr/>
            </p:nvSpPr>
            <p:spPr>
              <a:xfrm>
                <a:off x="6540975" y="3992325"/>
                <a:ext cx="2319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16" name="Google Shape;316;p46"/>
              <p:cNvSpPr/>
              <p:nvPr/>
            </p:nvSpPr>
            <p:spPr>
              <a:xfrm>
                <a:off x="6772875" y="3981300"/>
                <a:ext cx="2319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17" name="Google Shape;317;p46"/>
              <p:cNvSpPr/>
              <p:nvPr/>
            </p:nvSpPr>
            <p:spPr>
              <a:xfrm>
                <a:off x="7060275" y="3992100"/>
                <a:ext cx="2319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18" name="Google Shape;318;p46"/>
              <p:cNvSpPr/>
              <p:nvPr/>
            </p:nvSpPr>
            <p:spPr>
              <a:xfrm>
                <a:off x="7579575" y="4064050"/>
                <a:ext cx="1242000" cy="41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sp>
        <p:nvSpPr>
          <p:cNvPr id="319" name="Google Shape;319;p46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03A9F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1: Local Development / Debugging</a:t>
            </a:r>
            <a:endParaRPr/>
          </a:p>
        </p:txBody>
      </p:sp>
      <p:sp>
        <p:nvSpPr>
          <p:cNvPr id="320" name="Google Shape;320;p46"/>
          <p:cNvSpPr txBox="1"/>
          <p:nvPr/>
        </p:nvSpPr>
        <p:spPr>
          <a:xfrm>
            <a:off x="6612500" y="4372200"/>
            <a:ext cx="2451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Demos in the last part of the presentation!</a:t>
            </a:r>
            <a:endParaRPr sz="180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3143965" y="1612275"/>
            <a:ext cx="19599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12GB!!😾%&amp;*# 💀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6" name="Google Shape;326;p47"/>
          <p:cNvCxnSpPr/>
          <p:nvPr/>
        </p:nvCxnSpPr>
        <p:spPr>
          <a:xfrm>
            <a:off x="2967793" y="1656200"/>
            <a:ext cx="0" cy="3390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7"/>
          <p:cNvCxnSpPr/>
          <p:nvPr/>
        </p:nvCxnSpPr>
        <p:spPr>
          <a:xfrm>
            <a:off x="5651582" y="1656200"/>
            <a:ext cx="0" cy="3390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7"/>
          <p:cNvCxnSpPr/>
          <p:nvPr/>
        </p:nvCxnSpPr>
        <p:spPr>
          <a:xfrm>
            <a:off x="3155490" y="2144650"/>
            <a:ext cx="221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9" name="Google Shape;329;p47"/>
          <p:cNvSpPr/>
          <p:nvPr/>
        </p:nvSpPr>
        <p:spPr>
          <a:xfrm>
            <a:off x="5538175" y="2075175"/>
            <a:ext cx="226800" cy="173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47"/>
          <p:cNvGrpSpPr/>
          <p:nvPr/>
        </p:nvGrpSpPr>
        <p:grpSpPr>
          <a:xfrm>
            <a:off x="5296838" y="889912"/>
            <a:ext cx="709475" cy="756151"/>
            <a:chOff x="613950" y="4001824"/>
            <a:chExt cx="709475" cy="756151"/>
          </a:xfrm>
        </p:grpSpPr>
        <p:pic>
          <p:nvPicPr>
            <p:cNvPr id="331" name="Google Shape;33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rome_hat.png" id="332" name="Google Shape;33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47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03A9F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2: Outreach</a:t>
            </a:r>
            <a:endParaRPr/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88" y="913246"/>
            <a:ext cx="709475" cy="70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7"/>
          <p:cNvCxnSpPr/>
          <p:nvPr/>
        </p:nvCxnSpPr>
        <p:spPr>
          <a:xfrm rot="10800000">
            <a:off x="3186040" y="2719925"/>
            <a:ext cx="221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6" name="Google Shape;336;p47"/>
          <p:cNvSpPr txBox="1"/>
          <p:nvPr>
            <p:ph idx="1" type="body"/>
          </p:nvPr>
        </p:nvSpPr>
        <p:spPr>
          <a:xfrm>
            <a:off x="2949990" y="2200838"/>
            <a:ext cx="26277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Can you plz grab a trace?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2842275" y="2135970"/>
            <a:ext cx="226800" cy="618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p47"/>
          <p:cNvCxnSpPr/>
          <p:nvPr/>
        </p:nvCxnSpPr>
        <p:spPr>
          <a:xfrm>
            <a:off x="850982" y="1732400"/>
            <a:ext cx="0" cy="3390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7"/>
          <p:cNvSpPr/>
          <p:nvPr/>
        </p:nvSpPr>
        <p:spPr>
          <a:xfrm>
            <a:off x="755475" y="2719926"/>
            <a:ext cx="226800" cy="1137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1116800" y="2273450"/>
            <a:ext cx="17475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chrome://tracing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41" name="Google Shape;341;p47"/>
          <p:cNvCxnSpPr/>
          <p:nvPr/>
        </p:nvCxnSpPr>
        <p:spPr>
          <a:xfrm rot="10800000">
            <a:off x="1079525" y="2762675"/>
            <a:ext cx="1716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42" name="Google Shape;342;p47"/>
          <p:cNvGrpSpPr/>
          <p:nvPr/>
        </p:nvGrpSpPr>
        <p:grpSpPr>
          <a:xfrm>
            <a:off x="54303" y="889892"/>
            <a:ext cx="1950653" cy="756195"/>
            <a:chOff x="2286400" y="1290550"/>
            <a:chExt cx="4996549" cy="1936974"/>
          </a:xfrm>
        </p:grpSpPr>
        <p:grpSp>
          <p:nvGrpSpPr>
            <p:cNvPr id="343" name="Google Shape;343;p47"/>
            <p:cNvGrpSpPr/>
            <p:nvPr/>
          </p:nvGrpSpPr>
          <p:grpSpPr>
            <a:xfrm>
              <a:off x="2286400" y="1290550"/>
              <a:ext cx="3084999" cy="1936974"/>
              <a:chOff x="1168050" y="1244700"/>
              <a:chExt cx="3084999" cy="1936974"/>
            </a:xfrm>
          </p:grpSpPr>
          <p:pic>
            <p:nvPicPr>
              <p:cNvPr id="344" name="Google Shape;344;p4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68050" y="1244700"/>
                <a:ext cx="3084999" cy="1936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5" name="Google Shape;345;p47"/>
              <p:cNvSpPr/>
              <p:nvPr/>
            </p:nvSpPr>
            <p:spPr>
              <a:xfrm>
                <a:off x="1686275" y="1357400"/>
                <a:ext cx="2092800" cy="13833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7"/>
              <p:cNvPicPr preferRelativeResize="0"/>
              <p:nvPr/>
            </p:nvPicPr>
            <p:blipFill>
              <a:blip r:embed="rId7">
                <a:alphaModFix amt="54000"/>
              </a:blip>
              <a:stretch>
                <a:fillRect/>
              </a:stretch>
            </p:blipFill>
            <p:spPr>
              <a:xfrm>
                <a:off x="2234600" y="1550975"/>
                <a:ext cx="996150" cy="99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7" name="Google Shape;347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18800" y="1512275"/>
              <a:ext cx="764149" cy="152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7"/>
            <p:cNvPicPr preferRelativeResize="0"/>
            <p:nvPr/>
          </p:nvPicPr>
          <p:blipFill>
            <a:blip r:embed="rId7">
              <a:alphaModFix amt="54000"/>
            </a:blip>
            <a:stretch>
              <a:fillRect/>
            </a:stretch>
          </p:blipFill>
          <p:spPr>
            <a:xfrm>
              <a:off x="6705073" y="1730246"/>
              <a:ext cx="391600" cy="39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webview (1).png" id="349" name="Google Shape;349;p47"/>
            <p:cNvPicPr preferRelativeResize="0"/>
            <p:nvPr/>
          </p:nvPicPr>
          <p:blipFill rotWithShape="1">
            <a:blip r:embed="rId9">
              <a:alphaModFix/>
            </a:blip>
            <a:srcRect b="53622" l="50490" r="0" t="0"/>
            <a:stretch/>
          </p:blipFill>
          <p:spPr>
            <a:xfrm>
              <a:off x="6705075" y="2371633"/>
              <a:ext cx="391603" cy="44136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0" name="Google Shape;350;p47"/>
            <p:cNvCxnSpPr/>
            <p:nvPr/>
          </p:nvCxnSpPr>
          <p:spPr>
            <a:xfrm>
              <a:off x="5070175" y="2218650"/>
              <a:ext cx="13902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47"/>
            <p:cNvCxnSpPr/>
            <p:nvPr/>
          </p:nvCxnSpPr>
          <p:spPr>
            <a:xfrm flipH="1" rot="10800000">
              <a:off x="6626625" y="2118290"/>
              <a:ext cx="521100" cy="28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2" name="Google Shape;352;p47"/>
          <p:cNvGrpSpPr/>
          <p:nvPr/>
        </p:nvGrpSpPr>
        <p:grpSpPr>
          <a:xfrm>
            <a:off x="7860903" y="862667"/>
            <a:ext cx="1204384" cy="756195"/>
            <a:chOff x="1168050" y="1244700"/>
            <a:chExt cx="3084999" cy="1936974"/>
          </a:xfrm>
        </p:grpSpPr>
        <p:pic>
          <p:nvPicPr>
            <p:cNvPr id="353" name="Google Shape;353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68050" y="1244700"/>
              <a:ext cx="3084999" cy="1936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7"/>
            <p:cNvSpPr/>
            <p:nvPr/>
          </p:nvSpPr>
          <p:spPr>
            <a:xfrm>
              <a:off x="1686275" y="1357400"/>
              <a:ext cx="2092800" cy="1383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5" name="Google Shape;355;p47"/>
            <p:cNvPicPr preferRelativeResize="0"/>
            <p:nvPr/>
          </p:nvPicPr>
          <p:blipFill>
            <a:blip r:embed="rId7">
              <a:alphaModFix amt="54000"/>
            </a:blip>
            <a:stretch>
              <a:fillRect/>
            </a:stretch>
          </p:blipFill>
          <p:spPr>
            <a:xfrm>
              <a:off x="2234600" y="1550975"/>
              <a:ext cx="996150" cy="9961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6" name="Google Shape;356;p47"/>
          <p:cNvCxnSpPr/>
          <p:nvPr/>
        </p:nvCxnSpPr>
        <p:spPr>
          <a:xfrm>
            <a:off x="8480895" y="1656200"/>
            <a:ext cx="0" cy="3390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7"/>
          <p:cNvCxnSpPr/>
          <p:nvPr/>
        </p:nvCxnSpPr>
        <p:spPr>
          <a:xfrm>
            <a:off x="1079525" y="3808950"/>
            <a:ext cx="4383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2864290" y="3309913"/>
            <a:ext cx="26277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trace.json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" name="Google Shape;359;p47"/>
          <p:cNvSpPr txBox="1"/>
          <p:nvPr>
            <p:ph idx="1" type="body"/>
          </p:nvPr>
        </p:nvSpPr>
        <p:spPr>
          <a:xfrm>
            <a:off x="5843758" y="3365750"/>
            <a:ext cx="22854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chrome://tracing LOAD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60" name="Google Shape;360;p47"/>
          <p:cNvCxnSpPr/>
          <p:nvPr/>
        </p:nvCxnSpPr>
        <p:spPr>
          <a:xfrm>
            <a:off x="5855283" y="3821925"/>
            <a:ext cx="2412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1" name="Google Shape;361;p47"/>
          <p:cNvSpPr/>
          <p:nvPr/>
        </p:nvSpPr>
        <p:spPr>
          <a:xfrm>
            <a:off x="8357875" y="3810500"/>
            <a:ext cx="226800" cy="992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" name="Google Shape;362;p47"/>
          <p:cNvCxnSpPr/>
          <p:nvPr/>
        </p:nvCxnSpPr>
        <p:spPr>
          <a:xfrm rot="10800000">
            <a:off x="3072225" y="4802675"/>
            <a:ext cx="5248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555575" y="4339775"/>
            <a:ext cx="4383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42 extensions !!😾%&amp;*# 💀👿*# 💀😾*# 💀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2842275" y="4802677"/>
            <a:ext cx="226800" cy="2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9" name="Google Shape;369;p48"/>
          <p:cNvCxnSpPr/>
          <p:nvPr/>
        </p:nvCxnSpPr>
        <p:spPr>
          <a:xfrm>
            <a:off x="941425" y="2039750"/>
            <a:ext cx="0" cy="3007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8"/>
          <p:cNvCxnSpPr>
            <a:stCxn id="371" idx="2"/>
          </p:cNvCxnSpPr>
          <p:nvPr/>
        </p:nvCxnSpPr>
        <p:spPr>
          <a:xfrm>
            <a:off x="3588765" y="1942600"/>
            <a:ext cx="0" cy="318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2" name="Google Shape;372;p48"/>
          <p:cNvGrpSpPr/>
          <p:nvPr/>
        </p:nvGrpSpPr>
        <p:grpSpPr>
          <a:xfrm>
            <a:off x="5900536" y="862699"/>
            <a:ext cx="709475" cy="756151"/>
            <a:chOff x="613950" y="4001824"/>
            <a:chExt cx="709475" cy="756151"/>
          </a:xfrm>
        </p:grpSpPr>
        <p:pic>
          <p:nvPicPr>
            <p:cNvPr id="373" name="Google Shape;373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50" y="4048500"/>
              <a:ext cx="709475" cy="70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rome_hat.png" id="374" name="Google Shape;37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049" y="4001824"/>
              <a:ext cx="391600" cy="29120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5" name="Google Shape;375;p48"/>
          <p:cNvCxnSpPr/>
          <p:nvPr/>
        </p:nvCxnSpPr>
        <p:spPr>
          <a:xfrm>
            <a:off x="6255281" y="1656200"/>
            <a:ext cx="0" cy="3390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48"/>
          <p:cNvSpPr txBox="1"/>
          <p:nvPr>
            <p:ph idx="1" type="body"/>
          </p:nvPr>
        </p:nvSpPr>
        <p:spPr>
          <a:xfrm>
            <a:off x="4183801" y="2189775"/>
            <a:ext cx="17127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perf alert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77" name="Google Shape;377;p48"/>
          <p:cNvGrpSpPr/>
          <p:nvPr/>
        </p:nvGrpSpPr>
        <p:grpSpPr>
          <a:xfrm>
            <a:off x="7860903" y="862667"/>
            <a:ext cx="1204384" cy="756195"/>
            <a:chOff x="1168050" y="1244700"/>
            <a:chExt cx="3084999" cy="1936974"/>
          </a:xfrm>
        </p:grpSpPr>
        <p:pic>
          <p:nvPicPr>
            <p:cNvPr id="378" name="Google Shape;378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68050" y="1244700"/>
              <a:ext cx="3084999" cy="1936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48"/>
            <p:cNvSpPr/>
            <p:nvPr/>
          </p:nvSpPr>
          <p:spPr>
            <a:xfrm>
              <a:off x="1686275" y="1357400"/>
              <a:ext cx="2092800" cy="1383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0" name="Google Shape;380;p48"/>
            <p:cNvPicPr preferRelativeResize="0"/>
            <p:nvPr/>
          </p:nvPicPr>
          <p:blipFill>
            <a:blip r:embed="rId6">
              <a:alphaModFix amt="54000"/>
            </a:blip>
            <a:stretch>
              <a:fillRect/>
            </a:stretch>
          </p:blipFill>
          <p:spPr>
            <a:xfrm>
              <a:off x="2234600" y="1550975"/>
              <a:ext cx="996150" cy="9961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1" name="Google Shape;381;p48"/>
          <p:cNvCxnSpPr/>
          <p:nvPr/>
        </p:nvCxnSpPr>
        <p:spPr>
          <a:xfrm>
            <a:off x="8480895" y="1656200"/>
            <a:ext cx="0" cy="3390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48"/>
          <p:cNvSpPr txBox="1"/>
          <p:nvPr>
            <p:ph idx="1" type="body"/>
          </p:nvPr>
        </p:nvSpPr>
        <p:spPr>
          <a:xfrm>
            <a:off x="6312433" y="3961025"/>
            <a:ext cx="22854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chrome://tracing LOAD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83" name="Google Shape;383;p48"/>
          <p:cNvCxnSpPr/>
          <p:nvPr/>
        </p:nvCxnSpPr>
        <p:spPr>
          <a:xfrm>
            <a:off x="6323958" y="4417200"/>
            <a:ext cx="211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84" name="Google Shape;384;p48"/>
          <p:cNvGrpSpPr/>
          <p:nvPr/>
        </p:nvGrpSpPr>
        <p:grpSpPr>
          <a:xfrm>
            <a:off x="7616300" y="4445800"/>
            <a:ext cx="1438500" cy="618900"/>
            <a:chOff x="7540100" y="4445800"/>
            <a:chExt cx="1438500" cy="618900"/>
          </a:xfrm>
        </p:grpSpPr>
        <p:sp>
          <p:nvSpPr>
            <p:cNvPr id="385" name="Google Shape;385;p48"/>
            <p:cNvSpPr/>
            <p:nvPr/>
          </p:nvSpPr>
          <p:spPr>
            <a:xfrm>
              <a:off x="7540100" y="4445800"/>
              <a:ext cx="1438500" cy="618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86" name="Google Shape;386;p48"/>
            <p:cNvSpPr/>
            <p:nvPr/>
          </p:nvSpPr>
          <p:spPr>
            <a:xfrm>
              <a:off x="7599696" y="4719766"/>
              <a:ext cx="3660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87" name="Google Shape;387;p48"/>
            <p:cNvSpPr/>
            <p:nvPr/>
          </p:nvSpPr>
          <p:spPr>
            <a:xfrm>
              <a:off x="7973491" y="4719766"/>
              <a:ext cx="5616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88" name="Google Shape;388;p48"/>
            <p:cNvSpPr/>
            <p:nvPr/>
          </p:nvSpPr>
          <p:spPr>
            <a:xfrm>
              <a:off x="8541253" y="4719766"/>
              <a:ext cx="2511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89" name="Google Shape;389;p48"/>
            <p:cNvSpPr/>
            <p:nvPr/>
          </p:nvSpPr>
          <p:spPr>
            <a:xfrm>
              <a:off x="8799374" y="4719766"/>
              <a:ext cx="1284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90" name="Google Shape;390;p48"/>
            <p:cNvSpPr/>
            <p:nvPr/>
          </p:nvSpPr>
          <p:spPr>
            <a:xfrm>
              <a:off x="7737352" y="4865184"/>
              <a:ext cx="2286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91" name="Google Shape;391;p48"/>
            <p:cNvSpPr/>
            <p:nvPr/>
          </p:nvSpPr>
          <p:spPr>
            <a:xfrm>
              <a:off x="7821820" y="4955905"/>
              <a:ext cx="1440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92" name="Google Shape;392;p48"/>
            <p:cNvSpPr/>
            <p:nvPr/>
          </p:nvSpPr>
          <p:spPr>
            <a:xfrm>
              <a:off x="8306621" y="4865184"/>
              <a:ext cx="2286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93" name="Google Shape;393;p48"/>
            <p:cNvSpPr/>
            <p:nvPr/>
          </p:nvSpPr>
          <p:spPr>
            <a:xfrm>
              <a:off x="7982876" y="4865184"/>
              <a:ext cx="3066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94" name="Google Shape;394;p48"/>
            <p:cNvSpPr/>
            <p:nvPr/>
          </p:nvSpPr>
          <p:spPr>
            <a:xfrm>
              <a:off x="7999977" y="4955905"/>
              <a:ext cx="1284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95" name="Google Shape;395;p48"/>
            <p:cNvSpPr/>
            <p:nvPr/>
          </p:nvSpPr>
          <p:spPr>
            <a:xfrm>
              <a:off x="8146480" y="4955905"/>
              <a:ext cx="1008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96" name="Google Shape;396;p48"/>
            <p:cNvSpPr/>
            <p:nvPr/>
          </p:nvSpPr>
          <p:spPr>
            <a:xfrm>
              <a:off x="8368783" y="4955905"/>
              <a:ext cx="1440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397" name="Google Shape;397;p48"/>
            <p:cNvGrpSpPr/>
            <p:nvPr/>
          </p:nvGrpSpPr>
          <p:grpSpPr>
            <a:xfrm>
              <a:off x="7595802" y="4528223"/>
              <a:ext cx="1326602" cy="168504"/>
              <a:chOff x="5125350" y="3645904"/>
              <a:chExt cx="3696300" cy="469500"/>
            </a:xfrm>
          </p:grpSpPr>
          <p:sp>
            <p:nvSpPr>
              <p:cNvPr id="398" name="Google Shape;398;p48"/>
              <p:cNvSpPr/>
              <p:nvPr/>
            </p:nvSpPr>
            <p:spPr>
              <a:xfrm>
                <a:off x="5125350" y="3645904"/>
                <a:ext cx="3696300" cy="469500"/>
              </a:xfrm>
              <a:prstGeom prst="rect">
                <a:avLst/>
              </a:prstGeom>
              <a:solidFill>
                <a:srgbClr val="FFFFFF">
                  <a:alpha val="43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99" name="Google Shape;399;p48"/>
              <p:cNvSpPr/>
              <p:nvPr/>
            </p:nvSpPr>
            <p:spPr>
              <a:xfrm>
                <a:off x="5136200" y="3928350"/>
                <a:ext cx="451200" cy="178500"/>
              </a:xfrm>
              <a:prstGeom prst="rect">
                <a:avLst/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0" name="Google Shape;400;p48"/>
              <p:cNvSpPr/>
              <p:nvPr/>
            </p:nvSpPr>
            <p:spPr>
              <a:xfrm>
                <a:off x="5541668" y="3739557"/>
                <a:ext cx="451200" cy="3660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1" name="Google Shape;401;p48"/>
              <p:cNvSpPr/>
              <p:nvPr/>
            </p:nvSpPr>
            <p:spPr>
              <a:xfrm>
                <a:off x="5855175" y="3927050"/>
                <a:ext cx="813300" cy="1785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2" name="Google Shape;402;p48"/>
              <p:cNvSpPr/>
              <p:nvPr/>
            </p:nvSpPr>
            <p:spPr>
              <a:xfrm>
                <a:off x="6540975" y="3790950"/>
                <a:ext cx="813300" cy="3147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3" name="Google Shape;403;p48"/>
              <p:cNvSpPr/>
              <p:nvPr/>
            </p:nvSpPr>
            <p:spPr>
              <a:xfrm>
                <a:off x="7150575" y="3992325"/>
                <a:ext cx="16710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4" name="Google Shape;404;p48"/>
              <p:cNvSpPr/>
              <p:nvPr/>
            </p:nvSpPr>
            <p:spPr>
              <a:xfrm>
                <a:off x="7683975" y="3790950"/>
                <a:ext cx="636600" cy="3147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5" name="Google Shape;405;p48"/>
              <p:cNvSpPr/>
              <p:nvPr/>
            </p:nvSpPr>
            <p:spPr>
              <a:xfrm>
                <a:off x="5136200" y="4035900"/>
                <a:ext cx="2498700" cy="696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6" name="Google Shape;406;p48"/>
              <p:cNvSpPr/>
              <p:nvPr/>
            </p:nvSpPr>
            <p:spPr>
              <a:xfrm>
                <a:off x="5705350" y="3992100"/>
                <a:ext cx="8133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7" name="Google Shape;407;p48"/>
              <p:cNvSpPr/>
              <p:nvPr/>
            </p:nvSpPr>
            <p:spPr>
              <a:xfrm>
                <a:off x="6431775" y="4035900"/>
                <a:ext cx="813300" cy="696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8" name="Google Shape;408;p48"/>
              <p:cNvSpPr/>
              <p:nvPr/>
            </p:nvSpPr>
            <p:spPr>
              <a:xfrm>
                <a:off x="6540975" y="3992325"/>
                <a:ext cx="2319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9" name="Google Shape;409;p48"/>
              <p:cNvSpPr/>
              <p:nvPr/>
            </p:nvSpPr>
            <p:spPr>
              <a:xfrm>
                <a:off x="6772875" y="3981300"/>
                <a:ext cx="2319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10" name="Google Shape;410;p48"/>
              <p:cNvSpPr/>
              <p:nvPr/>
            </p:nvSpPr>
            <p:spPr>
              <a:xfrm>
                <a:off x="7060275" y="3992100"/>
                <a:ext cx="2319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11" name="Google Shape;411;p48"/>
              <p:cNvSpPr/>
              <p:nvPr/>
            </p:nvSpPr>
            <p:spPr>
              <a:xfrm>
                <a:off x="7579575" y="4064050"/>
                <a:ext cx="1242000" cy="41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grpSp>
        <p:nvGrpSpPr>
          <p:cNvPr id="412" name="Google Shape;412;p48"/>
          <p:cNvGrpSpPr/>
          <p:nvPr/>
        </p:nvGrpSpPr>
        <p:grpSpPr>
          <a:xfrm>
            <a:off x="2592015" y="821988"/>
            <a:ext cx="1993500" cy="1120613"/>
            <a:chOff x="2757233" y="4036450"/>
            <a:chExt cx="1993500" cy="1120613"/>
          </a:xfrm>
        </p:grpSpPr>
        <p:pic>
          <p:nvPicPr>
            <p:cNvPr descr="1417718916_picture-01-128.png" id="413" name="Google Shape;413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08650" y="4036450"/>
              <a:ext cx="701500" cy="70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48"/>
            <p:cNvSpPr txBox="1"/>
            <p:nvPr/>
          </p:nvSpPr>
          <p:spPr>
            <a:xfrm>
              <a:off x="2757233" y="4765563"/>
              <a:ext cx="19935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chromeperf.appspot.com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414" name="Google Shape;41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563" y="766138"/>
            <a:ext cx="625728" cy="7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8"/>
          <p:cNvSpPr txBox="1"/>
          <p:nvPr/>
        </p:nvSpPr>
        <p:spPr>
          <a:xfrm>
            <a:off x="141725" y="1542650"/>
            <a:ext cx="16278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build.chromium.org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perf waterfall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16" name="Google Shape;416;p48"/>
          <p:cNvCxnSpPr/>
          <p:nvPr/>
        </p:nvCxnSpPr>
        <p:spPr>
          <a:xfrm>
            <a:off x="1006633" y="2345359"/>
            <a:ext cx="241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7" name="Google Shape;417;p48"/>
          <p:cNvSpPr/>
          <p:nvPr/>
        </p:nvSpPr>
        <p:spPr>
          <a:xfrm>
            <a:off x="1429500" y="2039750"/>
            <a:ext cx="1621500" cy="2883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Benchmark results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8" name="Google Shape;418;p48"/>
          <p:cNvSpPr/>
          <p:nvPr/>
        </p:nvSpPr>
        <p:spPr>
          <a:xfrm>
            <a:off x="1435728" y="2357450"/>
            <a:ext cx="1621500" cy="2883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Full trace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2575608" y="2083322"/>
            <a:ext cx="509100" cy="5091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Google Shape;420;p48"/>
          <p:cNvCxnSpPr/>
          <p:nvPr/>
        </p:nvCxnSpPr>
        <p:spPr>
          <a:xfrm>
            <a:off x="3700271" y="2652684"/>
            <a:ext cx="241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1" name="Google Shape;421;p48"/>
          <p:cNvCxnSpPr/>
          <p:nvPr/>
        </p:nvCxnSpPr>
        <p:spPr>
          <a:xfrm rot="10800000">
            <a:off x="3700271" y="3304309"/>
            <a:ext cx="241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3672059" y="2815250"/>
            <a:ext cx="24669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chromeperf.appspot.com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3" name="Google Shape;423;p48"/>
          <p:cNvCxnSpPr/>
          <p:nvPr/>
        </p:nvCxnSpPr>
        <p:spPr>
          <a:xfrm>
            <a:off x="3669784" y="4086475"/>
            <a:ext cx="241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4" name="Google Shape;424;p48"/>
          <p:cNvSpPr txBox="1"/>
          <p:nvPr>
            <p:ph idx="1" type="body"/>
          </p:nvPr>
        </p:nvSpPr>
        <p:spPr>
          <a:xfrm>
            <a:off x="3717463" y="3955925"/>
            <a:ext cx="22854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download trace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5" name="Google Shape;425;p48"/>
          <p:cNvSpPr/>
          <p:nvPr/>
        </p:nvSpPr>
        <p:spPr>
          <a:xfrm>
            <a:off x="3464774" y="2345341"/>
            <a:ext cx="226800" cy="288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8"/>
          <p:cNvSpPr/>
          <p:nvPr/>
        </p:nvSpPr>
        <p:spPr>
          <a:xfrm>
            <a:off x="3480775" y="3312566"/>
            <a:ext cx="226800" cy="79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6131550" y="2652674"/>
            <a:ext cx="226800" cy="176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4-11-25 at 22.50.23.png" id="428" name="Google Shape;428;p48"/>
          <p:cNvPicPr preferRelativeResize="0"/>
          <p:nvPr/>
        </p:nvPicPr>
        <p:blipFill rotWithShape="1">
          <a:blip r:embed="rId9">
            <a:alphaModFix/>
          </a:blip>
          <a:srcRect b="21135" l="0" r="0" t="0"/>
          <a:stretch/>
        </p:blipFill>
        <p:spPr>
          <a:xfrm>
            <a:off x="2027925" y="3330300"/>
            <a:ext cx="1390200" cy="7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8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03A9F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3: Telemetry &amp; ChromePerf Dashboard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/>
          <p:nvPr/>
        </p:nvSpPr>
        <p:spPr>
          <a:xfrm>
            <a:off x="0" y="958000"/>
            <a:ext cx="91440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Ubuntu"/>
                <a:ea typeface="Ubuntu"/>
                <a:cs typeface="Ubuntu"/>
                <a:sym typeface="Ubuntu"/>
              </a:rPr>
              <a:t>Core</a:t>
            </a:r>
            <a:endParaRPr b="1" sz="9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Ubuntu"/>
                <a:ea typeface="Ubuntu"/>
                <a:cs typeface="Ubuntu"/>
                <a:sym typeface="Ubuntu"/>
              </a:rPr>
              <a:t>Technology</a:t>
            </a:r>
            <a:endParaRPr b="1" sz="9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FFC107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chrome://tracing in a Nutshell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0" name="Google Shape;440;p50"/>
          <p:cNvSpPr/>
          <p:nvPr/>
        </p:nvSpPr>
        <p:spPr>
          <a:xfrm>
            <a:off x="0" y="2061275"/>
            <a:ext cx="9153900" cy="1683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1" name="Google Shape;441;p50"/>
          <p:cNvSpPr/>
          <p:nvPr/>
        </p:nvSpPr>
        <p:spPr>
          <a:xfrm>
            <a:off x="2479575" y="2621425"/>
            <a:ext cx="818475" cy="618900"/>
          </a:xfrm>
          <a:prstGeom prst="flowChartPredefinedProcess">
            <a:avLst/>
          </a:prstGeom>
          <a:solidFill>
            <a:srgbClr val="8BC34A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Trace</a:t>
            </a:r>
            <a:endParaRPr b="1"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endParaRPr b="1"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50"/>
          <p:cNvSpPr/>
          <p:nvPr/>
        </p:nvSpPr>
        <p:spPr>
          <a:xfrm>
            <a:off x="3498413" y="2621425"/>
            <a:ext cx="818475" cy="618900"/>
          </a:xfrm>
          <a:prstGeom prst="flowChartPredefinedProcess">
            <a:avLst/>
          </a:prstGeom>
          <a:solidFill>
            <a:srgbClr val="8BC34A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Trace</a:t>
            </a:r>
            <a:endParaRPr b="1"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endParaRPr b="1"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50"/>
          <p:cNvSpPr/>
          <p:nvPr/>
        </p:nvSpPr>
        <p:spPr>
          <a:xfrm>
            <a:off x="4517250" y="2621425"/>
            <a:ext cx="818475" cy="618900"/>
          </a:xfrm>
          <a:prstGeom prst="flowChartPredefinedProcess">
            <a:avLst/>
          </a:prstGeom>
          <a:solidFill>
            <a:srgbClr val="8BC34A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Trace</a:t>
            </a:r>
            <a:endParaRPr b="1"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endParaRPr b="1"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4" name="Google Shape;444;p50"/>
          <p:cNvSpPr txBox="1"/>
          <p:nvPr/>
        </p:nvSpPr>
        <p:spPr>
          <a:xfrm>
            <a:off x="382350" y="2621425"/>
            <a:ext cx="16401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TraceLog</a:t>
            </a:r>
            <a:endParaRPr b="1" sz="24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45" name="Google Shape;445;p50"/>
          <p:cNvGrpSpPr/>
          <p:nvPr/>
        </p:nvGrpSpPr>
        <p:grpSpPr>
          <a:xfrm>
            <a:off x="43060" y="656772"/>
            <a:ext cx="2996353" cy="1360807"/>
            <a:chOff x="43060" y="656772"/>
            <a:chExt cx="2996353" cy="1360807"/>
          </a:xfrm>
        </p:grpSpPr>
        <p:sp>
          <p:nvSpPr>
            <p:cNvPr id="446" name="Google Shape;446;p50"/>
            <p:cNvSpPr/>
            <p:nvPr/>
          </p:nvSpPr>
          <p:spPr>
            <a:xfrm>
              <a:off x="43060" y="656772"/>
              <a:ext cx="2996353" cy="1360807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99999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::views</a:t>
              </a:r>
              <a:r>
                <a:rPr b="1" lang="en" sz="3000">
                  <a:solidFill>
                    <a:srgbClr val="99999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b="1" lang="en" sz="1200">
                  <a:solidFill>
                    <a:srgbClr val="99999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(/src/ui/views)</a:t>
              </a:r>
              <a:endParaRPr b="1" sz="120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47" name="Google Shape;447;p50"/>
            <p:cNvSpPr txBox="1"/>
            <p:nvPr/>
          </p:nvSpPr>
          <p:spPr>
            <a:xfrm>
              <a:off x="295262" y="1347248"/>
              <a:ext cx="2629727" cy="670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TRACE_EVENT0(</a:t>
              </a:r>
              <a:endParaRPr b="1" sz="12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  "views",</a:t>
              </a:r>
              <a:endParaRPr b="1" sz="12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  "Widget::Init");</a:t>
              </a:r>
              <a:endParaRPr b="1"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48" name="Google Shape;448;p50"/>
          <p:cNvGrpSpPr/>
          <p:nvPr/>
        </p:nvGrpSpPr>
        <p:grpSpPr>
          <a:xfrm>
            <a:off x="3073824" y="656772"/>
            <a:ext cx="2996353" cy="1360807"/>
            <a:chOff x="3073824" y="656772"/>
            <a:chExt cx="2996353" cy="1360807"/>
          </a:xfrm>
        </p:grpSpPr>
        <p:sp>
          <p:nvSpPr>
            <p:cNvPr id="449" name="Google Shape;449;p50"/>
            <p:cNvSpPr/>
            <p:nvPr/>
          </p:nvSpPr>
          <p:spPr>
            <a:xfrm>
              <a:off x="3073824" y="656772"/>
              <a:ext cx="2996353" cy="1360807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99999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::media</a:t>
              </a:r>
              <a:r>
                <a:rPr b="1" lang="en" sz="3000">
                  <a:solidFill>
                    <a:srgbClr val="99999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b="1" lang="en" sz="1200">
                  <a:solidFill>
                    <a:srgbClr val="99999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(/src/media)</a:t>
              </a:r>
              <a:endParaRPr b="1" sz="120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50" name="Google Shape;450;p50"/>
            <p:cNvSpPr txBox="1"/>
            <p:nvPr/>
          </p:nvSpPr>
          <p:spPr>
            <a:xfrm>
              <a:off x="3284225" y="1347248"/>
              <a:ext cx="2629727" cy="670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TRACE_EVENT0(</a:t>
              </a:r>
              <a:endParaRPr b="1" sz="12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  "audio",</a:t>
              </a:r>
              <a:b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  "AudioController::DoPlay");</a:t>
              </a:r>
              <a:endParaRPr b="1"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51" name="Google Shape;451;p50"/>
          <p:cNvGrpSpPr/>
          <p:nvPr/>
        </p:nvGrpSpPr>
        <p:grpSpPr>
          <a:xfrm>
            <a:off x="6121823" y="656772"/>
            <a:ext cx="2996353" cy="1360807"/>
            <a:chOff x="6121823" y="656772"/>
            <a:chExt cx="2996353" cy="1360807"/>
          </a:xfrm>
        </p:grpSpPr>
        <p:sp>
          <p:nvSpPr>
            <p:cNvPr id="452" name="Google Shape;452;p50"/>
            <p:cNvSpPr/>
            <p:nvPr/>
          </p:nvSpPr>
          <p:spPr>
            <a:xfrm>
              <a:off x="6121823" y="656772"/>
              <a:ext cx="2996353" cy="1360807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99999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::blink</a:t>
              </a:r>
              <a:r>
                <a:rPr b="1" lang="en" sz="3000">
                  <a:solidFill>
                    <a:srgbClr val="99999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b="1" lang="en" sz="1200">
                  <a:solidFill>
                    <a:srgbClr val="99999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(/src/third_party/WebKit)</a:t>
              </a:r>
              <a:endParaRPr b="1" sz="120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53" name="Google Shape;453;p50"/>
            <p:cNvSpPr txBox="1"/>
            <p:nvPr/>
          </p:nvSpPr>
          <p:spPr>
            <a:xfrm>
              <a:off x="6332225" y="1347248"/>
              <a:ext cx="2629727" cy="670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TRACE_EVENT0(</a:t>
              </a:r>
              <a:b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  "blink",</a:t>
              </a:r>
              <a:b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  "Resource::appendData");</a:t>
              </a:r>
              <a:endParaRPr b="1"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54" name="Google Shape;454;p50"/>
          <p:cNvSpPr/>
          <p:nvPr/>
        </p:nvSpPr>
        <p:spPr>
          <a:xfrm>
            <a:off x="158125" y="4033463"/>
            <a:ext cx="1339362" cy="781326"/>
          </a:xfrm>
          <a:prstGeom prst="flowChartDocumen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trace.json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1850925" y="3872400"/>
            <a:ext cx="76563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{"traceEvents": [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{"cat":"views", "name":"Widget::Init",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"ts":172, ...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{"cat":"audio","name":"AudioController::DoPlay","ts":181 ...},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{"cat":"blink","name":"Resource::appendData","ts":192 ...},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]}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FFC107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Memory: a New Dimension of chrome://tracing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tracing.png" id="461" name="Google Shape;4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713" y="681200"/>
            <a:ext cx="6752576" cy="4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52"/>
          <p:cNvGrpSpPr/>
          <p:nvPr/>
        </p:nvGrpSpPr>
        <p:grpSpPr>
          <a:xfrm>
            <a:off x="-4950" y="4371975"/>
            <a:ext cx="9153900" cy="780600"/>
            <a:chOff x="-4950" y="4371975"/>
            <a:chExt cx="9153900" cy="780600"/>
          </a:xfrm>
        </p:grpSpPr>
        <p:sp>
          <p:nvSpPr>
            <p:cNvPr id="467" name="Google Shape;467;p52"/>
            <p:cNvSpPr/>
            <p:nvPr/>
          </p:nvSpPr>
          <p:spPr>
            <a:xfrm>
              <a:off x="-4950" y="4371975"/>
              <a:ext cx="9153900" cy="780600"/>
            </a:xfrm>
            <a:prstGeom prst="rect">
              <a:avLst/>
            </a:prstGeom>
            <a:solidFill>
              <a:srgbClr val="F0F4C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68" name="Google Shape;468;p52"/>
            <p:cNvSpPr/>
            <p:nvPr/>
          </p:nvSpPr>
          <p:spPr>
            <a:xfrm>
              <a:off x="2022375" y="4450225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Trace</a:t>
              </a:r>
              <a:endParaRPr b="1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Event</a:t>
              </a:r>
              <a:endParaRPr b="1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9" name="Google Shape;469;p52"/>
            <p:cNvSpPr/>
            <p:nvPr/>
          </p:nvSpPr>
          <p:spPr>
            <a:xfrm>
              <a:off x="3069450" y="4450225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Trace</a:t>
              </a:r>
              <a:endParaRPr b="1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Event</a:t>
              </a:r>
              <a:endParaRPr b="1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0" name="Google Shape;470;p52"/>
            <p:cNvSpPr/>
            <p:nvPr/>
          </p:nvSpPr>
          <p:spPr>
            <a:xfrm>
              <a:off x="4116525" y="4450225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Trace</a:t>
              </a:r>
              <a:endParaRPr b="1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Event</a:t>
              </a:r>
              <a:endParaRPr b="1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1" name="Google Shape;471;p52"/>
            <p:cNvSpPr txBox="1"/>
            <p:nvPr/>
          </p:nvSpPr>
          <p:spPr>
            <a:xfrm>
              <a:off x="229950" y="4450225"/>
              <a:ext cx="1640100" cy="6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TraceLog</a:t>
              </a:r>
              <a:endParaRPr b="1" sz="24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72" name="Google Shape;472;p52"/>
          <p:cNvSpPr/>
          <p:nvPr/>
        </p:nvSpPr>
        <p:spPr>
          <a:xfrm>
            <a:off x="-4950" y="599225"/>
            <a:ext cx="9153900" cy="12849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3" name="Google Shape;473;p52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FFC107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Architecture of Memory Profiling in chrome://tracing</a:t>
            </a:r>
            <a:endParaRPr/>
          </a:p>
        </p:txBody>
      </p:sp>
      <p:sp>
        <p:nvSpPr>
          <p:cNvPr id="474" name="Google Shape;474;p52"/>
          <p:cNvSpPr/>
          <p:nvPr/>
        </p:nvSpPr>
        <p:spPr>
          <a:xfrm>
            <a:off x="2738163" y="3048600"/>
            <a:ext cx="3437400" cy="1058400"/>
          </a:xfrm>
          <a:prstGeom prst="can">
            <a:avLst>
              <a:gd fmla="val 33425" name="adj"/>
            </a:avLst>
          </a:prstGeom>
          <a:solidFill>
            <a:srgbClr val="9C27B0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Process Memory Dump</a:t>
            </a:r>
            <a:endParaRPr b="1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snapshot with lot of memory stuff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75" name="Google Shape;475;p52"/>
          <p:cNvGrpSpPr/>
          <p:nvPr/>
        </p:nvGrpSpPr>
        <p:grpSpPr>
          <a:xfrm>
            <a:off x="5389277" y="1285875"/>
            <a:ext cx="1030663" cy="1423129"/>
            <a:chOff x="4779677" y="1514475"/>
            <a:chExt cx="1030663" cy="1423129"/>
          </a:xfrm>
        </p:grpSpPr>
        <p:cxnSp>
          <p:nvCxnSpPr>
            <p:cNvPr id="476" name="Google Shape;476;p52"/>
            <p:cNvCxnSpPr/>
            <p:nvPr/>
          </p:nvCxnSpPr>
          <p:spPr>
            <a:xfrm rot="10800000">
              <a:off x="5295886" y="2032526"/>
              <a:ext cx="0" cy="667500"/>
            </a:xfrm>
            <a:prstGeom prst="straightConnector1">
              <a:avLst/>
            </a:prstGeom>
            <a:noFill/>
            <a:ln cap="flat" cmpd="sng" w="38100">
              <a:solidFill>
                <a:srgbClr val="03A9F4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477" name="Google Shape;477;p52"/>
            <p:cNvSpPr/>
            <p:nvPr/>
          </p:nvSpPr>
          <p:spPr>
            <a:xfrm>
              <a:off x="4779677" y="2269970"/>
              <a:ext cx="1030663" cy="667634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Memory Dump Provider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78" name="Google Shape;478;p52"/>
            <p:cNvCxnSpPr/>
            <p:nvPr/>
          </p:nvCxnSpPr>
          <p:spPr>
            <a:xfrm rot="10800000">
              <a:off x="5295900" y="1514475"/>
              <a:ext cx="0" cy="609600"/>
            </a:xfrm>
            <a:prstGeom prst="straightConnector1">
              <a:avLst/>
            </a:prstGeom>
            <a:noFill/>
            <a:ln cap="flat" cmpd="sng" w="38100">
              <a:solidFill>
                <a:srgbClr val="FF5722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479" name="Google Shape;479;p52"/>
          <p:cNvGrpSpPr/>
          <p:nvPr/>
        </p:nvGrpSpPr>
        <p:grpSpPr>
          <a:xfrm>
            <a:off x="4093877" y="1285875"/>
            <a:ext cx="1030800" cy="1422995"/>
            <a:chOff x="3484277" y="1514475"/>
            <a:chExt cx="1030800" cy="1422995"/>
          </a:xfrm>
        </p:grpSpPr>
        <p:cxnSp>
          <p:nvCxnSpPr>
            <p:cNvPr id="480" name="Google Shape;480;p52"/>
            <p:cNvCxnSpPr/>
            <p:nvPr/>
          </p:nvCxnSpPr>
          <p:spPr>
            <a:xfrm rot="10800000">
              <a:off x="4000486" y="2032526"/>
              <a:ext cx="0" cy="667500"/>
            </a:xfrm>
            <a:prstGeom prst="straightConnector1">
              <a:avLst/>
            </a:prstGeom>
            <a:noFill/>
            <a:ln cap="flat" cmpd="sng" w="38100">
              <a:solidFill>
                <a:srgbClr val="03A9F4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481" name="Google Shape;481;p52"/>
            <p:cNvSpPr/>
            <p:nvPr/>
          </p:nvSpPr>
          <p:spPr>
            <a:xfrm>
              <a:off x="3484277" y="2269970"/>
              <a:ext cx="1030800" cy="667500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Memory Dump Provider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82" name="Google Shape;482;p52"/>
            <p:cNvCxnSpPr/>
            <p:nvPr/>
          </p:nvCxnSpPr>
          <p:spPr>
            <a:xfrm rot="10800000">
              <a:off x="4000500" y="1514475"/>
              <a:ext cx="0" cy="609600"/>
            </a:xfrm>
            <a:prstGeom prst="straightConnector1">
              <a:avLst/>
            </a:prstGeom>
            <a:noFill/>
            <a:ln cap="flat" cmpd="sng" w="38100">
              <a:solidFill>
                <a:srgbClr val="FF5722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483" name="Google Shape;483;p52"/>
          <p:cNvGrpSpPr/>
          <p:nvPr/>
        </p:nvGrpSpPr>
        <p:grpSpPr>
          <a:xfrm>
            <a:off x="2722277" y="1285875"/>
            <a:ext cx="1030800" cy="1422995"/>
            <a:chOff x="2112677" y="1514475"/>
            <a:chExt cx="1030800" cy="1422995"/>
          </a:xfrm>
        </p:grpSpPr>
        <p:cxnSp>
          <p:nvCxnSpPr>
            <p:cNvPr id="484" name="Google Shape;484;p52"/>
            <p:cNvCxnSpPr/>
            <p:nvPr/>
          </p:nvCxnSpPr>
          <p:spPr>
            <a:xfrm rot="10800000">
              <a:off x="2628886" y="2032526"/>
              <a:ext cx="0" cy="667500"/>
            </a:xfrm>
            <a:prstGeom prst="straightConnector1">
              <a:avLst/>
            </a:prstGeom>
            <a:noFill/>
            <a:ln cap="flat" cmpd="sng" w="38100">
              <a:solidFill>
                <a:srgbClr val="03A9F4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485" name="Google Shape;485;p52"/>
            <p:cNvSpPr/>
            <p:nvPr/>
          </p:nvSpPr>
          <p:spPr>
            <a:xfrm>
              <a:off x="2112677" y="2269970"/>
              <a:ext cx="1030800" cy="667500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Memory Dump Provider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86" name="Google Shape;486;p52"/>
            <p:cNvCxnSpPr/>
            <p:nvPr/>
          </p:nvCxnSpPr>
          <p:spPr>
            <a:xfrm rot="10800000">
              <a:off x="2628900" y="1514475"/>
              <a:ext cx="0" cy="609600"/>
            </a:xfrm>
            <a:prstGeom prst="straightConnector1">
              <a:avLst/>
            </a:prstGeom>
            <a:noFill/>
            <a:ln cap="flat" cmpd="sng" w="38100">
              <a:solidFill>
                <a:srgbClr val="FF5722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487" name="Google Shape;487;p52"/>
          <p:cNvSpPr/>
          <p:nvPr/>
        </p:nvSpPr>
        <p:spPr>
          <a:xfrm>
            <a:off x="2806200" y="1036525"/>
            <a:ext cx="3531600" cy="6189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Memory Dump Manager</a:t>
            </a:r>
            <a:endParaRPr b="1"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52"/>
          <p:cNvSpPr txBox="1"/>
          <p:nvPr/>
        </p:nvSpPr>
        <p:spPr>
          <a:xfrm>
            <a:off x="361950" y="1943100"/>
            <a:ext cx="1783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C27B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stats</a:t>
            </a:r>
            <a:endParaRPr b="1" sz="1800">
              <a:solidFill>
                <a:srgbClr val="9C27B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9" name="Google Shape;489;p52"/>
          <p:cNvSpPr/>
          <p:nvPr/>
        </p:nvSpPr>
        <p:spPr>
          <a:xfrm>
            <a:off x="1889923" y="3582150"/>
            <a:ext cx="415200" cy="417600"/>
          </a:xfrm>
          <a:prstGeom prst="can">
            <a:avLst>
              <a:gd fmla="val 33425" name="adj"/>
            </a:avLst>
          </a:prstGeom>
          <a:solidFill>
            <a:srgbClr val="9C27B0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0" name="Google Shape;490;p52"/>
          <p:cNvSpPr txBox="1"/>
          <p:nvPr/>
        </p:nvSpPr>
        <p:spPr>
          <a:xfrm>
            <a:off x="106125" y="3463375"/>
            <a:ext cx="1783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VM Regions</a:t>
            </a:r>
            <a:endParaRPr sz="120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1" name="Google Shape;491;p52"/>
          <p:cNvSpPr txBox="1"/>
          <p:nvPr/>
        </p:nvSpPr>
        <p:spPr>
          <a:xfrm>
            <a:off x="6684550" y="1943100"/>
            <a:ext cx="2183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C27B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Chrome internals</a:t>
            </a:r>
            <a:endParaRPr b="1" sz="1800">
              <a:solidFill>
                <a:srgbClr val="9C27B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92" name="Google Shape;492;p52"/>
          <p:cNvGrpSpPr/>
          <p:nvPr/>
        </p:nvGrpSpPr>
        <p:grpSpPr>
          <a:xfrm>
            <a:off x="6613948" y="2294025"/>
            <a:ext cx="2339502" cy="618900"/>
            <a:chOff x="6613948" y="2522625"/>
            <a:chExt cx="2339502" cy="618900"/>
          </a:xfrm>
        </p:grpSpPr>
        <p:sp>
          <p:nvSpPr>
            <p:cNvPr id="493" name="Google Shape;493;p52"/>
            <p:cNvSpPr/>
            <p:nvPr/>
          </p:nvSpPr>
          <p:spPr>
            <a:xfrm>
              <a:off x="6613948" y="2655975"/>
              <a:ext cx="415200" cy="417600"/>
            </a:xfrm>
            <a:prstGeom prst="can">
              <a:avLst>
                <a:gd fmla="val 33425" name="adj"/>
              </a:avLst>
            </a:prstGeom>
            <a:solidFill>
              <a:srgbClr val="9C27B0"/>
            </a:solidFill>
            <a:ln cap="flat" cmpd="sng" w="19050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94" name="Google Shape;494;p52"/>
            <p:cNvSpPr txBox="1"/>
            <p:nvPr/>
          </p:nvSpPr>
          <p:spPr>
            <a:xfrm>
              <a:off x="7083850" y="2522625"/>
              <a:ext cx="1869600" cy="6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V8 Isolates stats</a:t>
              </a:r>
              <a:endParaRPr sz="120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6613948" y="2903625"/>
            <a:ext cx="2444202" cy="618900"/>
            <a:chOff x="6613948" y="2522625"/>
            <a:chExt cx="2444202" cy="618900"/>
          </a:xfrm>
        </p:grpSpPr>
        <p:sp>
          <p:nvSpPr>
            <p:cNvPr id="496" name="Google Shape;496;p52"/>
            <p:cNvSpPr/>
            <p:nvPr/>
          </p:nvSpPr>
          <p:spPr>
            <a:xfrm>
              <a:off x="6613948" y="2655975"/>
              <a:ext cx="415200" cy="417600"/>
            </a:xfrm>
            <a:prstGeom prst="can">
              <a:avLst>
                <a:gd fmla="val 33425" name="adj"/>
              </a:avLst>
            </a:prstGeom>
            <a:solidFill>
              <a:srgbClr val="9C27B0"/>
            </a:solidFill>
            <a:ln cap="flat" cmpd="sng" w="19050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97" name="Google Shape;497;p52"/>
            <p:cNvSpPr txBox="1"/>
            <p:nvPr/>
          </p:nvSpPr>
          <p:spPr>
            <a:xfrm>
              <a:off x="7083850" y="2522625"/>
              <a:ext cx="1974300" cy="6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Partition Alloc stats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98" name="Google Shape;498;p52"/>
          <p:cNvGrpSpPr/>
          <p:nvPr/>
        </p:nvGrpSpPr>
        <p:grpSpPr>
          <a:xfrm>
            <a:off x="6613948" y="3513225"/>
            <a:ext cx="2444202" cy="618900"/>
            <a:chOff x="6613948" y="2522625"/>
            <a:chExt cx="2444202" cy="618900"/>
          </a:xfrm>
        </p:grpSpPr>
        <p:sp>
          <p:nvSpPr>
            <p:cNvPr id="499" name="Google Shape;499;p52"/>
            <p:cNvSpPr/>
            <p:nvPr/>
          </p:nvSpPr>
          <p:spPr>
            <a:xfrm>
              <a:off x="6613948" y="2655975"/>
              <a:ext cx="415200" cy="417600"/>
            </a:xfrm>
            <a:prstGeom prst="can">
              <a:avLst>
                <a:gd fmla="val 33425" name="adj"/>
              </a:avLst>
            </a:prstGeom>
            <a:solidFill>
              <a:srgbClr val="9C27B0"/>
            </a:solidFill>
            <a:ln cap="flat" cmpd="sng" w="19050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00" name="Google Shape;500;p52"/>
            <p:cNvSpPr txBox="1"/>
            <p:nvPr/>
          </p:nvSpPr>
          <p:spPr>
            <a:xfrm>
              <a:off x="7083850" y="2522625"/>
              <a:ext cx="1974300" cy="6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Compositor stats</a:t>
              </a:r>
              <a:endParaRPr sz="120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501" name="Google Shape;501;p52"/>
          <p:cNvSpPr/>
          <p:nvPr/>
        </p:nvSpPr>
        <p:spPr>
          <a:xfrm>
            <a:off x="1889923" y="2896350"/>
            <a:ext cx="415200" cy="417600"/>
          </a:xfrm>
          <a:prstGeom prst="can">
            <a:avLst>
              <a:gd fmla="val 33425" name="adj"/>
            </a:avLst>
          </a:prstGeom>
          <a:solidFill>
            <a:srgbClr val="9C27B0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2" name="Google Shape;502;p52"/>
          <p:cNvSpPr txBox="1"/>
          <p:nvPr/>
        </p:nvSpPr>
        <p:spPr>
          <a:xfrm>
            <a:off x="106125" y="2777575"/>
            <a:ext cx="1783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Memory Totals</a:t>
            </a:r>
            <a:endParaRPr sz="120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03" name="Google Shape;503;p52"/>
          <p:cNvCxnSpPr>
            <a:stCxn id="501" idx="4"/>
            <a:endCxn id="474" idx="2"/>
          </p:cNvCxnSpPr>
          <p:nvPr/>
        </p:nvCxnSpPr>
        <p:spPr>
          <a:xfrm>
            <a:off x="2305123" y="3105150"/>
            <a:ext cx="432900" cy="47280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2"/>
          <p:cNvCxnSpPr>
            <a:stCxn id="489" idx="4"/>
            <a:endCxn id="474" idx="2"/>
          </p:cNvCxnSpPr>
          <p:nvPr/>
        </p:nvCxnSpPr>
        <p:spPr>
          <a:xfrm flipH="1" rot="10800000">
            <a:off x="2305123" y="3577950"/>
            <a:ext cx="432900" cy="21300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52"/>
          <p:cNvCxnSpPr>
            <a:stCxn id="474" idx="4"/>
            <a:endCxn id="493" idx="2"/>
          </p:cNvCxnSpPr>
          <p:nvPr/>
        </p:nvCxnSpPr>
        <p:spPr>
          <a:xfrm flipH="1" rot="10800000">
            <a:off x="6175562" y="2636100"/>
            <a:ext cx="438300" cy="94170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52"/>
          <p:cNvCxnSpPr>
            <a:stCxn id="474" idx="4"/>
            <a:endCxn id="496" idx="2"/>
          </p:cNvCxnSpPr>
          <p:nvPr/>
        </p:nvCxnSpPr>
        <p:spPr>
          <a:xfrm flipH="1" rot="10800000">
            <a:off x="6175562" y="3245700"/>
            <a:ext cx="438300" cy="33210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52"/>
          <p:cNvCxnSpPr>
            <a:stCxn id="474" idx="4"/>
            <a:endCxn id="499" idx="2"/>
          </p:cNvCxnSpPr>
          <p:nvPr/>
        </p:nvCxnSpPr>
        <p:spPr>
          <a:xfrm>
            <a:off x="6175562" y="3577800"/>
            <a:ext cx="438300" cy="277500"/>
          </a:xfrm>
          <a:prstGeom prst="straightConnector1">
            <a:avLst/>
          </a:prstGeom>
          <a:noFill/>
          <a:ln cap="flat" cmpd="sng" w="19050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52"/>
          <p:cNvSpPr txBox="1"/>
          <p:nvPr/>
        </p:nvSpPr>
        <p:spPr>
          <a:xfrm>
            <a:off x="7181475" y="4084150"/>
            <a:ext cx="1772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...more...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09" name="Google Shape;509;p52"/>
          <p:cNvGrpSpPr/>
          <p:nvPr/>
        </p:nvGrpSpPr>
        <p:grpSpPr>
          <a:xfrm>
            <a:off x="5163600" y="4450225"/>
            <a:ext cx="818475" cy="618900"/>
            <a:chOff x="5163600" y="4450225"/>
            <a:chExt cx="818475" cy="618900"/>
          </a:xfrm>
        </p:grpSpPr>
        <p:sp>
          <p:nvSpPr>
            <p:cNvPr id="510" name="Google Shape;510;p52"/>
            <p:cNvSpPr/>
            <p:nvPr/>
          </p:nvSpPr>
          <p:spPr>
            <a:xfrm>
              <a:off x="5163600" y="4450225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Trace</a:t>
              </a:r>
              <a:endParaRPr b="1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Event</a:t>
              </a:r>
              <a:endParaRPr b="1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5414273" y="4910975"/>
              <a:ext cx="306900" cy="148800"/>
            </a:xfrm>
            <a:prstGeom prst="can">
              <a:avLst>
                <a:gd fmla="val 33425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Agenda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5" name="Google Shape;145;p35"/>
          <p:cNvSpPr/>
          <p:nvPr/>
        </p:nvSpPr>
        <p:spPr>
          <a:xfrm>
            <a:off x="0" y="3683100"/>
            <a:ext cx="9144000" cy="14604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5"/>
          <p:cNvSpPr/>
          <p:nvPr/>
        </p:nvSpPr>
        <p:spPr>
          <a:xfrm>
            <a:off x="0" y="2353025"/>
            <a:ext cx="9144000" cy="14604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5"/>
          <p:cNvSpPr/>
          <p:nvPr/>
        </p:nvSpPr>
        <p:spPr>
          <a:xfrm>
            <a:off x="0" y="1045025"/>
            <a:ext cx="9144000" cy="1308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5"/>
          <p:cNvSpPr/>
          <p:nvPr/>
        </p:nvSpPr>
        <p:spPr>
          <a:xfrm rot="10800000">
            <a:off x="7734398" y="2316262"/>
            <a:ext cx="812700" cy="731400"/>
          </a:xfrm>
          <a:prstGeom prst="triangle">
            <a:avLst>
              <a:gd fmla="val 50000" name="adj"/>
            </a:avLst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5"/>
          <p:cNvSpPr/>
          <p:nvPr/>
        </p:nvSpPr>
        <p:spPr>
          <a:xfrm rot="10800000">
            <a:off x="301075" y="3768049"/>
            <a:ext cx="812700" cy="731400"/>
          </a:xfrm>
          <a:prstGeom prst="triangle">
            <a:avLst>
              <a:gd fmla="val 50000" name="adj"/>
            </a:avLst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5"/>
          <p:cNvSpPr/>
          <p:nvPr/>
        </p:nvSpPr>
        <p:spPr>
          <a:xfrm rot="10800000">
            <a:off x="301081" y="952933"/>
            <a:ext cx="812700" cy="7314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5"/>
          <p:cNvSpPr txBox="1"/>
          <p:nvPr/>
        </p:nvSpPr>
        <p:spPr>
          <a:xfrm>
            <a:off x="2213425" y="1161150"/>
            <a:ext cx="67128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 Problems</a:t>
            </a:r>
            <a:endParaRPr b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are we here today?</a:t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35"/>
          <p:cNvSpPr txBox="1"/>
          <p:nvPr/>
        </p:nvSpPr>
        <p:spPr>
          <a:xfrm>
            <a:off x="406450" y="2505725"/>
            <a:ext cx="76200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latin typeface="Roboto Condensed"/>
                <a:ea typeface="Roboto Condensed"/>
                <a:cs typeface="Roboto Condensed"/>
                <a:sym typeface="Roboto Condensed"/>
              </a:rPr>
              <a:t>Core Technology</a:t>
            </a:r>
            <a:endParaRPr b="1" sz="3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How does it work? How can I use it?</a:t>
            </a:r>
            <a:endParaRPr b="1" sz="3600"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35"/>
          <p:cNvSpPr txBox="1"/>
          <p:nvPr/>
        </p:nvSpPr>
        <p:spPr>
          <a:xfrm>
            <a:off x="1357225" y="3909975"/>
            <a:ext cx="76200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latin typeface="Roboto Condensed"/>
                <a:ea typeface="Roboto Condensed"/>
                <a:cs typeface="Roboto Condensed"/>
                <a:sym typeface="Roboto Condensed"/>
              </a:rPr>
              <a:t>Hands On</a:t>
            </a:r>
            <a:endParaRPr b="1" sz="3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Demos from real traces. ChromePerf dashboard.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3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FFC107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Current Support</a:t>
            </a:r>
            <a:endParaRPr/>
          </a:p>
        </p:txBody>
      </p:sp>
      <p:sp>
        <p:nvSpPr>
          <p:cNvPr id="517" name="Google Shape;517;p53"/>
          <p:cNvSpPr txBox="1"/>
          <p:nvPr/>
        </p:nvSpPr>
        <p:spPr>
          <a:xfrm>
            <a:off x="0" y="694125"/>
            <a:ext cx="9144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Supported platforms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Linux, Android, Windows, Mac OSX, CrOS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available today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53"/>
          <p:cNvSpPr txBox="1"/>
          <p:nvPr/>
        </p:nvSpPr>
        <p:spPr>
          <a:xfrm>
            <a:off x="0" y="2647050"/>
            <a:ext cx="4621800" cy="24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system stats (PSS/RSS/mem maps)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malloc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partition alloc (stats + </a:t>
            </a: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heap profiling</a:t>
            </a: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)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oilpan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v8 heap spaces stats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9" name="Google Shape;519;p53"/>
          <p:cNvSpPr txBox="1"/>
          <p:nvPr/>
        </p:nvSpPr>
        <p:spPr>
          <a:xfrm>
            <a:off x="4495800" y="2647050"/>
            <a:ext cx="4621800" cy="24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discardable memory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skia caches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 cache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compositor 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gpu buffers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FFC107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Runtime: Multi-process Dump Model</a:t>
            </a:r>
            <a:endParaRPr/>
          </a:p>
        </p:txBody>
      </p:sp>
      <p:sp>
        <p:nvSpPr>
          <p:cNvPr id="525" name="Google Shape;525;p54"/>
          <p:cNvSpPr/>
          <p:nvPr/>
        </p:nvSpPr>
        <p:spPr>
          <a:xfrm>
            <a:off x="147450" y="715225"/>
            <a:ext cx="211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Browser Proc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6" name="Google Shape;526;p54"/>
          <p:cNvSpPr/>
          <p:nvPr/>
        </p:nvSpPr>
        <p:spPr>
          <a:xfrm>
            <a:off x="2418025" y="715225"/>
            <a:ext cx="2111400" cy="37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Renderer Proc</a:t>
            </a:r>
            <a:endParaRPr b="1" sz="1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7" name="Google Shape;527;p54"/>
          <p:cNvSpPr/>
          <p:nvPr/>
        </p:nvSpPr>
        <p:spPr>
          <a:xfrm>
            <a:off x="4688600" y="715225"/>
            <a:ext cx="2111400" cy="37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Renderer Proc 2 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8" name="Google Shape;528;p54"/>
          <p:cNvSpPr/>
          <p:nvPr/>
        </p:nvSpPr>
        <p:spPr>
          <a:xfrm>
            <a:off x="6898400" y="715225"/>
            <a:ext cx="2111400" cy="37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GPU Process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29" name="Google Shape;529;p54"/>
          <p:cNvCxnSpPr/>
          <p:nvPr/>
        </p:nvCxnSpPr>
        <p:spPr>
          <a:xfrm>
            <a:off x="1172250" y="1123270"/>
            <a:ext cx="0" cy="2267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54"/>
          <p:cNvCxnSpPr/>
          <p:nvPr/>
        </p:nvCxnSpPr>
        <p:spPr>
          <a:xfrm>
            <a:off x="3458250" y="1123270"/>
            <a:ext cx="0" cy="2267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54"/>
          <p:cNvCxnSpPr/>
          <p:nvPr/>
        </p:nvCxnSpPr>
        <p:spPr>
          <a:xfrm>
            <a:off x="5744250" y="1123270"/>
            <a:ext cx="0" cy="2267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54"/>
          <p:cNvCxnSpPr/>
          <p:nvPr/>
        </p:nvCxnSpPr>
        <p:spPr>
          <a:xfrm>
            <a:off x="7954050" y="1123270"/>
            <a:ext cx="0" cy="2267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54"/>
          <p:cNvSpPr/>
          <p:nvPr/>
        </p:nvSpPr>
        <p:spPr>
          <a:xfrm>
            <a:off x="634975" y="1188950"/>
            <a:ext cx="406728" cy="409482"/>
          </a:xfrm>
          <a:prstGeom prst="lightningBol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4"/>
          <p:cNvSpPr/>
          <p:nvPr/>
        </p:nvSpPr>
        <p:spPr>
          <a:xfrm>
            <a:off x="138500" y="4617950"/>
            <a:ext cx="406728" cy="409482"/>
          </a:xfrm>
          <a:prstGeom prst="lightningBol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4"/>
          <p:cNvSpPr txBox="1"/>
          <p:nvPr/>
        </p:nvSpPr>
        <p:spPr>
          <a:xfrm>
            <a:off x="400050" y="4612475"/>
            <a:ext cx="3643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=  Global memory dump request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964650" y="2055175"/>
            <a:ext cx="473700" cy="417600"/>
          </a:xfrm>
          <a:prstGeom prst="can">
            <a:avLst>
              <a:gd fmla="val 33425" name="adj"/>
            </a:avLst>
          </a:prstGeom>
          <a:solidFill>
            <a:srgbClr val="9C27B0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PMD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7" name="Google Shape;537;p54"/>
          <p:cNvSpPr/>
          <p:nvPr/>
        </p:nvSpPr>
        <p:spPr>
          <a:xfrm>
            <a:off x="4364400" y="4626275"/>
            <a:ext cx="473700" cy="417600"/>
          </a:xfrm>
          <a:prstGeom prst="can">
            <a:avLst>
              <a:gd fmla="val 33425" name="adj"/>
            </a:avLst>
          </a:prstGeom>
          <a:solidFill>
            <a:srgbClr val="9C27B0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PMD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38" name="Google Shape;538;p54"/>
          <p:cNvGrpSpPr/>
          <p:nvPr/>
        </p:nvGrpSpPr>
        <p:grpSpPr>
          <a:xfrm>
            <a:off x="1194887" y="2806475"/>
            <a:ext cx="4491450" cy="198300"/>
            <a:chOff x="1194887" y="2577875"/>
            <a:chExt cx="4491450" cy="198300"/>
          </a:xfrm>
        </p:grpSpPr>
        <p:sp>
          <p:nvSpPr>
            <p:cNvPr id="539" name="Google Shape;539;p54"/>
            <p:cNvSpPr/>
            <p:nvPr/>
          </p:nvSpPr>
          <p:spPr>
            <a:xfrm flipH="1">
              <a:off x="1194887" y="2577875"/>
              <a:ext cx="633900" cy="1983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ACK</a:t>
              </a:r>
              <a:endParaRPr b="1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540" name="Google Shape;540;p54"/>
            <p:cNvCxnSpPr>
              <a:stCxn id="539" idx="1"/>
            </p:cNvCxnSpPr>
            <p:nvPr/>
          </p:nvCxnSpPr>
          <p:spPr>
            <a:xfrm>
              <a:off x="1729637" y="2677025"/>
              <a:ext cx="3956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41" name="Google Shape;541;p54"/>
          <p:cNvSpPr txBox="1"/>
          <p:nvPr/>
        </p:nvSpPr>
        <p:spPr>
          <a:xfrm>
            <a:off x="4895850" y="4612475"/>
            <a:ext cx="1962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= ProcessMemoryDump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2" name="Google Shape;542;p54"/>
          <p:cNvSpPr/>
          <p:nvPr/>
        </p:nvSpPr>
        <p:spPr>
          <a:xfrm>
            <a:off x="2824350" y="1807525"/>
            <a:ext cx="633900" cy="1983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Dump</a:t>
            </a:r>
            <a:endParaRPr b="1" sz="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3" name="Google Shape;543;p54"/>
          <p:cNvSpPr/>
          <p:nvPr/>
        </p:nvSpPr>
        <p:spPr>
          <a:xfrm>
            <a:off x="5112875" y="1807525"/>
            <a:ext cx="633900" cy="1983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Dump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544" name="Google Shape;544;p54"/>
          <p:cNvSpPr/>
          <p:nvPr/>
        </p:nvSpPr>
        <p:spPr>
          <a:xfrm>
            <a:off x="7320150" y="1860025"/>
            <a:ext cx="633900" cy="1983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Dump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3221400" y="2063988"/>
            <a:ext cx="473700" cy="417600"/>
          </a:xfrm>
          <a:prstGeom prst="can">
            <a:avLst>
              <a:gd fmla="val 33425" name="adj"/>
            </a:avLst>
          </a:prstGeom>
          <a:solidFill>
            <a:srgbClr val="9C27B0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PMD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5507450" y="2063988"/>
            <a:ext cx="473700" cy="417600"/>
          </a:xfrm>
          <a:prstGeom prst="can">
            <a:avLst>
              <a:gd fmla="val 33425" name="adj"/>
            </a:avLst>
          </a:prstGeom>
          <a:solidFill>
            <a:srgbClr val="9C27B0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PMD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7" name="Google Shape;547;p54"/>
          <p:cNvSpPr/>
          <p:nvPr/>
        </p:nvSpPr>
        <p:spPr>
          <a:xfrm>
            <a:off x="7717200" y="2063988"/>
            <a:ext cx="473700" cy="417600"/>
          </a:xfrm>
          <a:prstGeom prst="can">
            <a:avLst>
              <a:gd fmla="val 33425" name="adj"/>
            </a:avLst>
          </a:prstGeom>
          <a:solidFill>
            <a:srgbClr val="9C27B0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PMD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48" name="Google Shape;548;p54"/>
          <p:cNvGrpSpPr/>
          <p:nvPr/>
        </p:nvGrpSpPr>
        <p:grpSpPr>
          <a:xfrm>
            <a:off x="1194887" y="2577875"/>
            <a:ext cx="2205450" cy="198300"/>
            <a:chOff x="1194887" y="2577875"/>
            <a:chExt cx="2205450" cy="198300"/>
          </a:xfrm>
        </p:grpSpPr>
        <p:sp>
          <p:nvSpPr>
            <p:cNvPr id="549" name="Google Shape;549;p54"/>
            <p:cNvSpPr/>
            <p:nvPr/>
          </p:nvSpPr>
          <p:spPr>
            <a:xfrm flipH="1">
              <a:off x="1194887" y="2577875"/>
              <a:ext cx="633900" cy="1983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ACK</a:t>
              </a:r>
              <a:endParaRPr b="1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550" name="Google Shape;550;p54"/>
            <p:cNvCxnSpPr>
              <a:stCxn id="549" idx="1"/>
            </p:cNvCxnSpPr>
            <p:nvPr/>
          </p:nvCxnSpPr>
          <p:spPr>
            <a:xfrm>
              <a:off x="1729637" y="2677025"/>
              <a:ext cx="1670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1" name="Google Shape;551;p54"/>
          <p:cNvGrpSpPr/>
          <p:nvPr/>
        </p:nvGrpSpPr>
        <p:grpSpPr>
          <a:xfrm>
            <a:off x="1194887" y="3035075"/>
            <a:ext cx="6768150" cy="198300"/>
            <a:chOff x="1194887" y="2577875"/>
            <a:chExt cx="6768150" cy="198300"/>
          </a:xfrm>
        </p:grpSpPr>
        <p:sp>
          <p:nvSpPr>
            <p:cNvPr id="552" name="Google Shape;552;p54"/>
            <p:cNvSpPr/>
            <p:nvPr/>
          </p:nvSpPr>
          <p:spPr>
            <a:xfrm flipH="1">
              <a:off x="1194887" y="2577875"/>
              <a:ext cx="633900" cy="1983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ACK</a:t>
              </a:r>
              <a:endParaRPr b="1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553" name="Google Shape;553;p54"/>
            <p:cNvCxnSpPr>
              <a:stCxn id="552" idx="1"/>
            </p:cNvCxnSpPr>
            <p:nvPr/>
          </p:nvCxnSpPr>
          <p:spPr>
            <a:xfrm>
              <a:off x="1729637" y="2677025"/>
              <a:ext cx="6233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4" name="Google Shape;554;p54"/>
          <p:cNvGrpSpPr/>
          <p:nvPr/>
        </p:nvGrpSpPr>
        <p:grpSpPr>
          <a:xfrm>
            <a:off x="-4950" y="3686175"/>
            <a:ext cx="9153900" cy="780600"/>
            <a:chOff x="-4950" y="3686175"/>
            <a:chExt cx="9153900" cy="780600"/>
          </a:xfrm>
        </p:grpSpPr>
        <p:sp>
          <p:nvSpPr>
            <p:cNvPr id="555" name="Google Shape;555;p54"/>
            <p:cNvSpPr/>
            <p:nvPr/>
          </p:nvSpPr>
          <p:spPr>
            <a:xfrm>
              <a:off x="-4950" y="3686175"/>
              <a:ext cx="9153900" cy="780600"/>
            </a:xfrm>
            <a:prstGeom prst="rect">
              <a:avLst/>
            </a:prstGeom>
            <a:solidFill>
              <a:srgbClr val="FFE08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56" name="Google Shape;556;p54"/>
            <p:cNvSpPr/>
            <p:nvPr/>
          </p:nvSpPr>
          <p:spPr>
            <a:xfrm>
              <a:off x="158125" y="3804872"/>
              <a:ext cx="1339362" cy="618894"/>
            </a:xfrm>
            <a:prstGeom prst="flowChartDocumen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trace.json</a:t>
              </a:r>
              <a:endPara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57" name="Google Shape;557;p54"/>
            <p:cNvSpPr/>
            <p:nvPr/>
          </p:nvSpPr>
          <p:spPr>
            <a:xfrm>
              <a:off x="1671025" y="3761875"/>
              <a:ext cx="1215050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DUMP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E0E0E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Browser</a:t>
              </a:r>
              <a:endParaRPr b="1" sz="1200">
                <a:solidFill>
                  <a:srgbClr val="0E0E0E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58" name="Google Shape;558;p54"/>
            <p:cNvSpPr/>
            <p:nvPr/>
          </p:nvSpPr>
          <p:spPr>
            <a:xfrm>
              <a:off x="2966425" y="3761875"/>
              <a:ext cx="1215050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DUMP</a:t>
              </a:r>
              <a:endParaRPr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E0E0E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Rend 1</a:t>
              </a:r>
              <a:endParaRPr sz="1200">
                <a:solidFill>
                  <a:srgbClr val="0E0E0E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59" name="Google Shape;559;p54"/>
            <p:cNvSpPr/>
            <p:nvPr/>
          </p:nvSpPr>
          <p:spPr>
            <a:xfrm>
              <a:off x="4261825" y="3761875"/>
              <a:ext cx="1215050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DUMP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E0E0E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Rend 2</a:t>
              </a:r>
              <a:endParaRPr sz="1200">
                <a:solidFill>
                  <a:srgbClr val="0E0E0E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60" name="Google Shape;560;p54"/>
            <p:cNvSpPr/>
            <p:nvPr/>
          </p:nvSpPr>
          <p:spPr>
            <a:xfrm>
              <a:off x="5557225" y="3761875"/>
              <a:ext cx="1215050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DUMP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E0E0E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GPU</a:t>
              </a:r>
              <a:endParaRPr sz="1200">
                <a:solidFill>
                  <a:srgbClr val="0E0E0E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61" name="Google Shape;561;p54"/>
            <p:cNvSpPr/>
            <p:nvPr/>
          </p:nvSpPr>
          <p:spPr>
            <a:xfrm>
              <a:off x="2562225" y="4151975"/>
              <a:ext cx="152400" cy="198300"/>
            </a:xfrm>
            <a:prstGeom prst="can">
              <a:avLst>
                <a:gd fmla="val 33425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62" name="Google Shape;562;p54"/>
            <p:cNvSpPr/>
            <p:nvPr/>
          </p:nvSpPr>
          <p:spPr>
            <a:xfrm>
              <a:off x="3857625" y="4151975"/>
              <a:ext cx="152400" cy="198300"/>
            </a:xfrm>
            <a:prstGeom prst="can">
              <a:avLst>
                <a:gd fmla="val 33425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63" name="Google Shape;563;p54"/>
            <p:cNvSpPr/>
            <p:nvPr/>
          </p:nvSpPr>
          <p:spPr>
            <a:xfrm>
              <a:off x="5153025" y="4151975"/>
              <a:ext cx="152400" cy="198300"/>
            </a:xfrm>
            <a:prstGeom prst="can">
              <a:avLst>
                <a:gd fmla="val 33425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64" name="Google Shape;564;p54"/>
            <p:cNvSpPr/>
            <p:nvPr/>
          </p:nvSpPr>
          <p:spPr>
            <a:xfrm>
              <a:off x="6448425" y="4151975"/>
              <a:ext cx="152400" cy="198300"/>
            </a:xfrm>
            <a:prstGeom prst="can">
              <a:avLst>
                <a:gd fmla="val 33425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FFC107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Runtime: Threading Model</a:t>
            </a:r>
            <a:endParaRPr/>
          </a:p>
        </p:txBody>
      </p:sp>
      <p:grpSp>
        <p:nvGrpSpPr>
          <p:cNvPr id="570" name="Google Shape;570;p55"/>
          <p:cNvGrpSpPr/>
          <p:nvPr/>
        </p:nvGrpSpPr>
        <p:grpSpPr>
          <a:xfrm>
            <a:off x="291600" y="715225"/>
            <a:ext cx="3223500" cy="2440845"/>
            <a:chOff x="291600" y="715225"/>
            <a:chExt cx="3223500" cy="2440845"/>
          </a:xfrm>
        </p:grpSpPr>
        <p:sp>
          <p:nvSpPr>
            <p:cNvPr id="571" name="Google Shape;571;p55"/>
            <p:cNvSpPr/>
            <p:nvPr/>
          </p:nvSpPr>
          <p:spPr>
            <a:xfrm>
              <a:off x="291600" y="715225"/>
              <a:ext cx="3223500" cy="377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Browser Process</a:t>
              </a:r>
              <a:endPara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72" name="Google Shape;572;p55"/>
            <p:cNvSpPr/>
            <p:nvPr/>
          </p:nvSpPr>
          <p:spPr>
            <a:xfrm>
              <a:off x="291600" y="1187175"/>
              <a:ext cx="999300" cy="377400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Thread 1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3" name="Google Shape;573;p55"/>
            <p:cNvSpPr/>
            <p:nvPr/>
          </p:nvSpPr>
          <p:spPr>
            <a:xfrm>
              <a:off x="1403663" y="1187175"/>
              <a:ext cx="999300" cy="377400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Thread 2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2515726" y="1187175"/>
              <a:ext cx="999300" cy="377400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Thread 3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75" name="Google Shape;575;p55"/>
            <p:cNvCxnSpPr/>
            <p:nvPr/>
          </p:nvCxnSpPr>
          <p:spPr>
            <a:xfrm>
              <a:off x="791250" y="1580470"/>
              <a:ext cx="0" cy="1575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55"/>
            <p:cNvCxnSpPr/>
            <p:nvPr/>
          </p:nvCxnSpPr>
          <p:spPr>
            <a:xfrm>
              <a:off x="1883897" y="1580470"/>
              <a:ext cx="0" cy="1575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55"/>
            <p:cNvCxnSpPr/>
            <p:nvPr/>
          </p:nvCxnSpPr>
          <p:spPr>
            <a:xfrm>
              <a:off x="2993775" y="1580470"/>
              <a:ext cx="0" cy="1575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8" name="Google Shape;578;p55"/>
          <p:cNvSpPr/>
          <p:nvPr/>
        </p:nvSpPr>
        <p:spPr>
          <a:xfrm>
            <a:off x="291575" y="2894800"/>
            <a:ext cx="3223500" cy="4449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Memory Dump Manager</a:t>
            </a:r>
            <a:endParaRPr b="1"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9" name="Google Shape;579;p55"/>
          <p:cNvSpPr/>
          <p:nvPr/>
        </p:nvSpPr>
        <p:spPr>
          <a:xfrm>
            <a:off x="1403675" y="1659125"/>
            <a:ext cx="999300" cy="523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 Dump Provider 2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0" name="Google Shape;580;p55"/>
          <p:cNvSpPr/>
          <p:nvPr/>
        </p:nvSpPr>
        <p:spPr>
          <a:xfrm>
            <a:off x="1403675" y="2268725"/>
            <a:ext cx="999300" cy="523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 Dump Provider 3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1" name="Google Shape;581;p55"/>
          <p:cNvSpPr/>
          <p:nvPr/>
        </p:nvSpPr>
        <p:spPr>
          <a:xfrm>
            <a:off x="2522169" y="1659125"/>
            <a:ext cx="999300" cy="523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 Dump Provider 4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2" name="Google Shape;582;p55"/>
          <p:cNvSpPr/>
          <p:nvPr/>
        </p:nvSpPr>
        <p:spPr>
          <a:xfrm>
            <a:off x="285168" y="1659125"/>
            <a:ext cx="999300" cy="523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 Dump Provider 1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83" name="Google Shape;583;p55"/>
          <p:cNvGrpSpPr/>
          <p:nvPr/>
        </p:nvGrpSpPr>
        <p:grpSpPr>
          <a:xfrm>
            <a:off x="299850" y="3457575"/>
            <a:ext cx="3223500" cy="780600"/>
            <a:chOff x="299850" y="3457575"/>
            <a:chExt cx="3223500" cy="780600"/>
          </a:xfrm>
        </p:grpSpPr>
        <p:sp>
          <p:nvSpPr>
            <p:cNvPr id="584" name="Google Shape;584;p55"/>
            <p:cNvSpPr/>
            <p:nvPr/>
          </p:nvSpPr>
          <p:spPr>
            <a:xfrm>
              <a:off x="299850" y="3457575"/>
              <a:ext cx="3223500" cy="780600"/>
            </a:xfrm>
            <a:prstGeom prst="rect">
              <a:avLst/>
            </a:prstGeom>
            <a:solidFill>
              <a:srgbClr val="F0F4C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85" name="Google Shape;585;p55"/>
            <p:cNvSpPr txBox="1"/>
            <p:nvPr/>
          </p:nvSpPr>
          <p:spPr>
            <a:xfrm>
              <a:off x="382582" y="3535825"/>
              <a:ext cx="1263000" cy="6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38761D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TraceLog</a:t>
              </a:r>
              <a:endParaRPr b="1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586" name="Google Shape;586;p55"/>
          <p:cNvGrpSpPr/>
          <p:nvPr/>
        </p:nvGrpSpPr>
        <p:grpSpPr>
          <a:xfrm>
            <a:off x="1366225" y="3533263"/>
            <a:ext cx="818475" cy="695120"/>
            <a:chOff x="2280625" y="3533263"/>
            <a:chExt cx="818475" cy="695120"/>
          </a:xfrm>
        </p:grpSpPr>
        <p:sp>
          <p:nvSpPr>
            <p:cNvPr id="587" name="Google Shape;587;p55"/>
            <p:cNvSpPr/>
            <p:nvPr/>
          </p:nvSpPr>
          <p:spPr>
            <a:xfrm>
              <a:off x="2280625" y="3533263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Event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588" name="Google Shape;588;p55"/>
            <p:cNvGrpSpPr/>
            <p:nvPr/>
          </p:nvGrpSpPr>
          <p:grpSpPr>
            <a:xfrm>
              <a:off x="2813973" y="3989055"/>
              <a:ext cx="241800" cy="239327"/>
              <a:chOff x="2402975" y="3808050"/>
              <a:chExt cx="557400" cy="551700"/>
            </a:xfrm>
          </p:grpSpPr>
          <p:sp>
            <p:nvSpPr>
              <p:cNvPr id="589" name="Google Shape;589;p55"/>
              <p:cNvSpPr/>
              <p:nvPr/>
            </p:nvSpPr>
            <p:spPr>
              <a:xfrm>
                <a:off x="2402975" y="3808050"/>
                <a:ext cx="557400" cy="551700"/>
              </a:xfrm>
              <a:prstGeom prst="can">
                <a:avLst>
                  <a:gd fmla="val 17775" name="adj"/>
                </a:avLst>
              </a:prstGeom>
              <a:solidFill>
                <a:srgbClr val="DAA9E5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90" name="Google Shape;590;p55"/>
              <p:cNvSpPr/>
              <p:nvPr/>
            </p:nvSpPr>
            <p:spPr>
              <a:xfrm>
                <a:off x="2426725" y="4201294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91" name="Google Shape;591;p55"/>
              <p:cNvSpPr/>
              <p:nvPr/>
            </p:nvSpPr>
            <p:spPr>
              <a:xfrm>
                <a:off x="2426725" y="4110075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92" name="Google Shape;592;p55"/>
              <p:cNvSpPr/>
              <p:nvPr/>
            </p:nvSpPr>
            <p:spPr>
              <a:xfrm>
                <a:off x="2426725" y="4019798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93" name="Google Shape;593;p55"/>
              <p:cNvSpPr/>
              <p:nvPr/>
            </p:nvSpPr>
            <p:spPr>
              <a:xfrm>
                <a:off x="2426725" y="3929944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  <p:grpSp>
        <p:nvGrpSpPr>
          <p:cNvPr id="594" name="Google Shape;594;p55"/>
          <p:cNvGrpSpPr/>
          <p:nvPr/>
        </p:nvGrpSpPr>
        <p:grpSpPr>
          <a:xfrm>
            <a:off x="4018968" y="715225"/>
            <a:ext cx="2117832" cy="2624475"/>
            <a:chOff x="4018968" y="715225"/>
            <a:chExt cx="2117832" cy="2624475"/>
          </a:xfrm>
        </p:grpSpPr>
        <p:cxnSp>
          <p:nvCxnSpPr>
            <p:cNvPr id="595" name="Google Shape;595;p55"/>
            <p:cNvCxnSpPr/>
            <p:nvPr/>
          </p:nvCxnSpPr>
          <p:spPr>
            <a:xfrm>
              <a:off x="4517775" y="1580470"/>
              <a:ext cx="0" cy="1575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6" name="Google Shape;596;p55"/>
            <p:cNvSpPr/>
            <p:nvPr/>
          </p:nvSpPr>
          <p:spPr>
            <a:xfrm>
              <a:off x="4025400" y="715225"/>
              <a:ext cx="2111400" cy="377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Renderer Process 1</a:t>
              </a:r>
              <a:endPara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597" name="Google Shape;597;p55"/>
            <p:cNvCxnSpPr/>
            <p:nvPr/>
          </p:nvCxnSpPr>
          <p:spPr>
            <a:xfrm>
              <a:off x="5627653" y="1580470"/>
              <a:ext cx="0" cy="1575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8" name="Google Shape;598;p55"/>
            <p:cNvSpPr/>
            <p:nvPr/>
          </p:nvSpPr>
          <p:spPr>
            <a:xfrm>
              <a:off x="4025400" y="1188950"/>
              <a:ext cx="999300" cy="377400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Thread 1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5137463" y="1188950"/>
              <a:ext cx="999300" cy="377400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Thread 2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4018968" y="1659125"/>
              <a:ext cx="999300" cy="523200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v8 Dump Provider</a:t>
              </a:r>
              <a:endParaRPr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5137475" y="1659125"/>
              <a:ext cx="999300" cy="523200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Oilpan Dump Provider</a:t>
              </a:r>
              <a:endParaRPr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02" name="Google Shape;602;p55"/>
            <p:cNvSpPr/>
            <p:nvPr/>
          </p:nvSpPr>
          <p:spPr>
            <a:xfrm>
              <a:off x="4025375" y="2894800"/>
              <a:ext cx="2111400" cy="444900"/>
            </a:xfrm>
            <a:prstGeom prst="rect">
              <a:avLst/>
            </a:prstGeom>
            <a:solidFill>
              <a:srgbClr val="FF57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Memory Dump Manager</a:t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03" name="Google Shape;603;p55"/>
          <p:cNvGrpSpPr/>
          <p:nvPr/>
        </p:nvGrpSpPr>
        <p:grpSpPr>
          <a:xfrm>
            <a:off x="4033650" y="3457575"/>
            <a:ext cx="2111400" cy="780600"/>
            <a:chOff x="4033650" y="3457575"/>
            <a:chExt cx="2111400" cy="780600"/>
          </a:xfrm>
        </p:grpSpPr>
        <p:sp>
          <p:nvSpPr>
            <p:cNvPr id="604" name="Google Shape;604;p55"/>
            <p:cNvSpPr/>
            <p:nvPr/>
          </p:nvSpPr>
          <p:spPr>
            <a:xfrm>
              <a:off x="4033650" y="3457575"/>
              <a:ext cx="2111400" cy="780600"/>
            </a:xfrm>
            <a:prstGeom prst="rect">
              <a:avLst/>
            </a:prstGeom>
            <a:solidFill>
              <a:srgbClr val="F0F4C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05" name="Google Shape;605;p55"/>
            <p:cNvSpPr txBox="1"/>
            <p:nvPr/>
          </p:nvSpPr>
          <p:spPr>
            <a:xfrm>
              <a:off x="4116382" y="3535825"/>
              <a:ext cx="1263000" cy="6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38761D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TraceLog</a:t>
              </a:r>
              <a:endParaRPr b="1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5176225" y="3533263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Event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607" name="Google Shape;607;p55"/>
            <p:cNvGrpSpPr/>
            <p:nvPr/>
          </p:nvGrpSpPr>
          <p:grpSpPr>
            <a:xfrm>
              <a:off x="5709573" y="3989055"/>
              <a:ext cx="241800" cy="239327"/>
              <a:chOff x="2402975" y="3808050"/>
              <a:chExt cx="557400" cy="551700"/>
            </a:xfrm>
          </p:grpSpPr>
          <p:sp>
            <p:nvSpPr>
              <p:cNvPr id="608" name="Google Shape;608;p55"/>
              <p:cNvSpPr/>
              <p:nvPr/>
            </p:nvSpPr>
            <p:spPr>
              <a:xfrm>
                <a:off x="2402975" y="3808050"/>
                <a:ext cx="557400" cy="551700"/>
              </a:xfrm>
              <a:prstGeom prst="can">
                <a:avLst>
                  <a:gd fmla="val 17775" name="adj"/>
                </a:avLst>
              </a:prstGeom>
              <a:solidFill>
                <a:srgbClr val="DAA9E5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9" name="Google Shape;609;p55"/>
              <p:cNvSpPr/>
              <p:nvPr/>
            </p:nvSpPr>
            <p:spPr>
              <a:xfrm>
                <a:off x="2426725" y="4201294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0" name="Google Shape;610;p55"/>
              <p:cNvSpPr/>
              <p:nvPr/>
            </p:nvSpPr>
            <p:spPr>
              <a:xfrm>
                <a:off x="2426725" y="4110075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  <p:grpSp>
        <p:nvGrpSpPr>
          <p:cNvPr id="611" name="Google Shape;611;p55"/>
          <p:cNvGrpSpPr/>
          <p:nvPr/>
        </p:nvGrpSpPr>
        <p:grpSpPr>
          <a:xfrm>
            <a:off x="6609769" y="715225"/>
            <a:ext cx="2117831" cy="2624475"/>
            <a:chOff x="6609769" y="715225"/>
            <a:chExt cx="2117831" cy="2624475"/>
          </a:xfrm>
        </p:grpSpPr>
        <p:cxnSp>
          <p:nvCxnSpPr>
            <p:cNvPr id="612" name="Google Shape;612;p55"/>
            <p:cNvCxnSpPr/>
            <p:nvPr/>
          </p:nvCxnSpPr>
          <p:spPr>
            <a:xfrm>
              <a:off x="7108575" y="1580470"/>
              <a:ext cx="0" cy="1575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3" name="Google Shape;613;p55"/>
            <p:cNvSpPr/>
            <p:nvPr/>
          </p:nvSpPr>
          <p:spPr>
            <a:xfrm>
              <a:off x="6616200" y="715225"/>
              <a:ext cx="2111400" cy="377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Renderer Process N</a:t>
              </a:r>
              <a:endPara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614" name="Google Shape;614;p55"/>
            <p:cNvCxnSpPr/>
            <p:nvPr/>
          </p:nvCxnSpPr>
          <p:spPr>
            <a:xfrm>
              <a:off x="8218453" y="1580470"/>
              <a:ext cx="0" cy="1575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5" name="Google Shape;615;p55"/>
            <p:cNvSpPr/>
            <p:nvPr/>
          </p:nvSpPr>
          <p:spPr>
            <a:xfrm>
              <a:off x="6616200" y="1188950"/>
              <a:ext cx="999300" cy="377400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Thread 1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16" name="Google Shape;616;p55"/>
            <p:cNvSpPr/>
            <p:nvPr/>
          </p:nvSpPr>
          <p:spPr>
            <a:xfrm>
              <a:off x="7728263" y="1188950"/>
              <a:ext cx="999300" cy="377400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Thread 2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17" name="Google Shape;617;p55"/>
            <p:cNvSpPr/>
            <p:nvPr/>
          </p:nvSpPr>
          <p:spPr>
            <a:xfrm>
              <a:off x="6609769" y="1659125"/>
              <a:ext cx="999300" cy="523200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v8 Dump Provider</a:t>
              </a:r>
              <a:endParaRPr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7728275" y="1659125"/>
              <a:ext cx="999300" cy="523200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Oilpan Dump Provider</a:t>
              </a:r>
              <a:endParaRPr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6616175" y="2894800"/>
              <a:ext cx="2111400" cy="444900"/>
            </a:xfrm>
            <a:prstGeom prst="rect">
              <a:avLst/>
            </a:prstGeom>
            <a:solidFill>
              <a:srgbClr val="FF57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Memory Dump Manager</a:t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0" name="Google Shape;620;p55"/>
          <p:cNvGrpSpPr/>
          <p:nvPr/>
        </p:nvGrpSpPr>
        <p:grpSpPr>
          <a:xfrm>
            <a:off x="6624450" y="3457575"/>
            <a:ext cx="2111400" cy="780600"/>
            <a:chOff x="6624450" y="3457575"/>
            <a:chExt cx="2111400" cy="780600"/>
          </a:xfrm>
        </p:grpSpPr>
        <p:sp>
          <p:nvSpPr>
            <p:cNvPr id="621" name="Google Shape;621;p55"/>
            <p:cNvSpPr/>
            <p:nvPr/>
          </p:nvSpPr>
          <p:spPr>
            <a:xfrm>
              <a:off x="6624450" y="3457575"/>
              <a:ext cx="2111400" cy="780600"/>
            </a:xfrm>
            <a:prstGeom prst="rect">
              <a:avLst/>
            </a:prstGeom>
            <a:solidFill>
              <a:srgbClr val="F0F4C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2" name="Google Shape;622;p55"/>
            <p:cNvSpPr txBox="1"/>
            <p:nvPr/>
          </p:nvSpPr>
          <p:spPr>
            <a:xfrm>
              <a:off x="6707182" y="3535825"/>
              <a:ext cx="1263000" cy="6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38761D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TraceLog</a:t>
              </a:r>
              <a:endParaRPr b="1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3" name="Google Shape;623;p55"/>
            <p:cNvSpPr/>
            <p:nvPr/>
          </p:nvSpPr>
          <p:spPr>
            <a:xfrm>
              <a:off x="7767025" y="3533263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Event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624" name="Google Shape;624;p55"/>
            <p:cNvGrpSpPr/>
            <p:nvPr/>
          </p:nvGrpSpPr>
          <p:grpSpPr>
            <a:xfrm>
              <a:off x="8300373" y="3989055"/>
              <a:ext cx="241800" cy="239327"/>
              <a:chOff x="2402975" y="3808050"/>
              <a:chExt cx="557400" cy="551700"/>
            </a:xfrm>
          </p:grpSpPr>
          <p:sp>
            <p:nvSpPr>
              <p:cNvPr id="625" name="Google Shape;625;p55"/>
              <p:cNvSpPr/>
              <p:nvPr/>
            </p:nvSpPr>
            <p:spPr>
              <a:xfrm>
                <a:off x="2402975" y="3808050"/>
                <a:ext cx="557400" cy="551700"/>
              </a:xfrm>
              <a:prstGeom prst="can">
                <a:avLst>
                  <a:gd fmla="val 17775" name="adj"/>
                </a:avLst>
              </a:prstGeom>
              <a:solidFill>
                <a:srgbClr val="DAA9E5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26" name="Google Shape;626;p55"/>
              <p:cNvSpPr/>
              <p:nvPr/>
            </p:nvSpPr>
            <p:spPr>
              <a:xfrm>
                <a:off x="2426725" y="4201294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27" name="Google Shape;627;p55"/>
              <p:cNvSpPr/>
              <p:nvPr/>
            </p:nvSpPr>
            <p:spPr>
              <a:xfrm>
                <a:off x="2426725" y="4110075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  <p:grpSp>
        <p:nvGrpSpPr>
          <p:cNvPr id="628" name="Google Shape;628;p55"/>
          <p:cNvGrpSpPr/>
          <p:nvPr/>
        </p:nvGrpSpPr>
        <p:grpSpPr>
          <a:xfrm>
            <a:off x="-4950" y="4371975"/>
            <a:ext cx="9153900" cy="780600"/>
            <a:chOff x="-4950" y="4371975"/>
            <a:chExt cx="9153900" cy="780600"/>
          </a:xfrm>
        </p:grpSpPr>
        <p:sp>
          <p:nvSpPr>
            <p:cNvPr id="629" name="Google Shape;629;p55"/>
            <p:cNvSpPr/>
            <p:nvPr/>
          </p:nvSpPr>
          <p:spPr>
            <a:xfrm>
              <a:off x="-4950" y="4371975"/>
              <a:ext cx="9153900" cy="780600"/>
            </a:xfrm>
            <a:prstGeom prst="rect">
              <a:avLst/>
            </a:prstGeom>
            <a:solidFill>
              <a:srgbClr val="FFE08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30" name="Google Shape;630;p55"/>
            <p:cNvSpPr/>
            <p:nvPr/>
          </p:nvSpPr>
          <p:spPr>
            <a:xfrm>
              <a:off x="158125" y="4490672"/>
              <a:ext cx="1339362" cy="618894"/>
            </a:xfrm>
            <a:prstGeom prst="flowChartDocumen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trace.json</a:t>
              </a:r>
              <a:endPara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31" name="Google Shape;631;p55"/>
            <p:cNvSpPr/>
            <p:nvPr/>
          </p:nvSpPr>
          <p:spPr>
            <a:xfrm>
              <a:off x="1823425" y="4447663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Event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632" name="Google Shape;632;p55"/>
            <p:cNvGrpSpPr/>
            <p:nvPr/>
          </p:nvGrpSpPr>
          <p:grpSpPr>
            <a:xfrm>
              <a:off x="2356773" y="4827255"/>
              <a:ext cx="241800" cy="239327"/>
              <a:chOff x="2402975" y="3808050"/>
              <a:chExt cx="557400" cy="551700"/>
            </a:xfrm>
          </p:grpSpPr>
          <p:sp>
            <p:nvSpPr>
              <p:cNvPr id="633" name="Google Shape;633;p55"/>
              <p:cNvSpPr/>
              <p:nvPr/>
            </p:nvSpPr>
            <p:spPr>
              <a:xfrm>
                <a:off x="2402975" y="3808050"/>
                <a:ext cx="557400" cy="551700"/>
              </a:xfrm>
              <a:prstGeom prst="can">
                <a:avLst>
                  <a:gd fmla="val 17775" name="adj"/>
                </a:avLst>
              </a:prstGeom>
              <a:solidFill>
                <a:srgbClr val="DAA9E5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34" name="Google Shape;634;p55"/>
              <p:cNvSpPr/>
              <p:nvPr/>
            </p:nvSpPr>
            <p:spPr>
              <a:xfrm>
                <a:off x="2426725" y="4201294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35" name="Google Shape;635;p55"/>
              <p:cNvSpPr/>
              <p:nvPr/>
            </p:nvSpPr>
            <p:spPr>
              <a:xfrm>
                <a:off x="2426725" y="4110075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36" name="Google Shape;636;p55"/>
              <p:cNvSpPr/>
              <p:nvPr/>
            </p:nvSpPr>
            <p:spPr>
              <a:xfrm>
                <a:off x="2426725" y="4019798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37" name="Google Shape;637;p55"/>
              <p:cNvSpPr/>
              <p:nvPr/>
            </p:nvSpPr>
            <p:spPr>
              <a:xfrm>
                <a:off x="2426725" y="3929944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638" name="Google Shape;638;p55"/>
            <p:cNvSpPr/>
            <p:nvPr/>
          </p:nvSpPr>
          <p:spPr>
            <a:xfrm>
              <a:off x="2814025" y="4447663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Event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639" name="Google Shape;639;p55"/>
            <p:cNvGrpSpPr/>
            <p:nvPr/>
          </p:nvGrpSpPr>
          <p:grpSpPr>
            <a:xfrm>
              <a:off x="3347373" y="4827255"/>
              <a:ext cx="241800" cy="239327"/>
              <a:chOff x="2402975" y="3808050"/>
              <a:chExt cx="557400" cy="551700"/>
            </a:xfrm>
          </p:grpSpPr>
          <p:sp>
            <p:nvSpPr>
              <p:cNvPr id="640" name="Google Shape;640;p55"/>
              <p:cNvSpPr/>
              <p:nvPr/>
            </p:nvSpPr>
            <p:spPr>
              <a:xfrm>
                <a:off x="2402975" y="3808050"/>
                <a:ext cx="557400" cy="551700"/>
              </a:xfrm>
              <a:prstGeom prst="can">
                <a:avLst>
                  <a:gd fmla="val 17775" name="adj"/>
                </a:avLst>
              </a:prstGeom>
              <a:solidFill>
                <a:srgbClr val="DAA9E5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41" name="Google Shape;641;p55"/>
              <p:cNvSpPr/>
              <p:nvPr/>
            </p:nvSpPr>
            <p:spPr>
              <a:xfrm>
                <a:off x="2426725" y="4201294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42" name="Google Shape;642;p55"/>
              <p:cNvSpPr/>
              <p:nvPr/>
            </p:nvSpPr>
            <p:spPr>
              <a:xfrm>
                <a:off x="2426725" y="4110075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643" name="Google Shape;643;p55"/>
            <p:cNvSpPr/>
            <p:nvPr/>
          </p:nvSpPr>
          <p:spPr>
            <a:xfrm>
              <a:off x="3804625" y="4447663"/>
              <a:ext cx="818475" cy="618900"/>
            </a:xfrm>
            <a:prstGeom prst="flowChartPredefinedProcess">
              <a:avLst/>
            </a:prstGeom>
            <a:solidFill>
              <a:srgbClr val="8BC34A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Trace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Event</a:t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644" name="Google Shape;644;p55"/>
            <p:cNvGrpSpPr/>
            <p:nvPr/>
          </p:nvGrpSpPr>
          <p:grpSpPr>
            <a:xfrm>
              <a:off x="4337973" y="4827255"/>
              <a:ext cx="241800" cy="239327"/>
              <a:chOff x="2402975" y="3808050"/>
              <a:chExt cx="557400" cy="551700"/>
            </a:xfrm>
          </p:grpSpPr>
          <p:sp>
            <p:nvSpPr>
              <p:cNvPr id="645" name="Google Shape;645;p55"/>
              <p:cNvSpPr/>
              <p:nvPr/>
            </p:nvSpPr>
            <p:spPr>
              <a:xfrm>
                <a:off x="2402975" y="3808050"/>
                <a:ext cx="557400" cy="551700"/>
              </a:xfrm>
              <a:prstGeom prst="can">
                <a:avLst>
                  <a:gd fmla="val 17775" name="adj"/>
                </a:avLst>
              </a:prstGeom>
              <a:solidFill>
                <a:srgbClr val="DAA9E5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46" name="Google Shape;646;p55"/>
              <p:cNvSpPr/>
              <p:nvPr/>
            </p:nvSpPr>
            <p:spPr>
              <a:xfrm>
                <a:off x="2426725" y="4201294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47" name="Google Shape;647;p55"/>
              <p:cNvSpPr/>
              <p:nvPr/>
            </p:nvSpPr>
            <p:spPr>
              <a:xfrm>
                <a:off x="2426725" y="4110075"/>
                <a:ext cx="513000" cy="135300"/>
              </a:xfrm>
              <a:prstGeom prst="can">
                <a:avLst>
                  <a:gd fmla="val 50000" name="adj"/>
                </a:avLst>
              </a:prstGeom>
              <a:solidFill>
                <a:srgbClr val="9C27B0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  <p:sp>
        <p:nvSpPr>
          <p:cNvPr id="648" name="Google Shape;648;p55"/>
          <p:cNvSpPr/>
          <p:nvPr/>
        </p:nvSpPr>
        <p:spPr>
          <a:xfrm>
            <a:off x="3499825" y="3533275"/>
            <a:ext cx="557400" cy="198300"/>
          </a:xfrm>
          <a:prstGeom prst="chevron">
            <a:avLst>
              <a:gd fmla="val 50000" name="adj"/>
            </a:avLst>
          </a:prstGeom>
          <a:solidFill>
            <a:srgbClr val="B71C1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IPC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49" name="Google Shape;649;p55"/>
          <p:cNvSpPr/>
          <p:nvPr/>
        </p:nvSpPr>
        <p:spPr>
          <a:xfrm>
            <a:off x="3251150" y="2650413"/>
            <a:ext cx="557400" cy="551700"/>
          </a:xfrm>
          <a:prstGeom prst="can">
            <a:avLst>
              <a:gd fmla="val 17775" name="adj"/>
            </a:avLst>
          </a:prstGeom>
          <a:solidFill>
            <a:srgbClr val="DAA9E5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0" name="Google Shape;650;p55"/>
          <p:cNvSpPr/>
          <p:nvPr/>
        </p:nvSpPr>
        <p:spPr>
          <a:xfrm>
            <a:off x="217400" y="2485325"/>
            <a:ext cx="406728" cy="409482"/>
          </a:xfrm>
          <a:prstGeom prst="lightningBol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55"/>
          <p:cNvGrpSpPr/>
          <p:nvPr/>
        </p:nvGrpSpPr>
        <p:grpSpPr>
          <a:xfrm>
            <a:off x="3251138" y="2650425"/>
            <a:ext cx="557400" cy="551700"/>
            <a:chOff x="2402975" y="3808050"/>
            <a:chExt cx="557400" cy="551700"/>
          </a:xfrm>
        </p:grpSpPr>
        <p:sp>
          <p:nvSpPr>
            <p:cNvPr id="652" name="Google Shape;652;p55"/>
            <p:cNvSpPr/>
            <p:nvPr/>
          </p:nvSpPr>
          <p:spPr>
            <a:xfrm>
              <a:off x="2402975" y="3808050"/>
              <a:ext cx="557400" cy="551700"/>
            </a:xfrm>
            <a:prstGeom prst="can">
              <a:avLst>
                <a:gd fmla="val 17775" name="adj"/>
              </a:avLst>
            </a:prstGeom>
            <a:solidFill>
              <a:srgbClr val="DAA9E5"/>
            </a:solidFill>
            <a:ln cap="flat" cmpd="sng" w="19050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53" name="Google Shape;653;p55"/>
            <p:cNvSpPr/>
            <p:nvPr/>
          </p:nvSpPr>
          <p:spPr>
            <a:xfrm>
              <a:off x="2426725" y="4201294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54" name="Google Shape;654;p55"/>
          <p:cNvGrpSpPr/>
          <p:nvPr/>
        </p:nvGrpSpPr>
        <p:grpSpPr>
          <a:xfrm>
            <a:off x="3251150" y="2650425"/>
            <a:ext cx="557400" cy="551700"/>
            <a:chOff x="2402975" y="3808050"/>
            <a:chExt cx="557400" cy="551700"/>
          </a:xfrm>
        </p:grpSpPr>
        <p:sp>
          <p:nvSpPr>
            <p:cNvPr id="655" name="Google Shape;655;p55"/>
            <p:cNvSpPr/>
            <p:nvPr/>
          </p:nvSpPr>
          <p:spPr>
            <a:xfrm>
              <a:off x="2402975" y="3808050"/>
              <a:ext cx="557400" cy="551700"/>
            </a:xfrm>
            <a:prstGeom prst="can">
              <a:avLst>
                <a:gd fmla="val 17775" name="adj"/>
              </a:avLst>
            </a:prstGeom>
            <a:solidFill>
              <a:srgbClr val="DAA9E5"/>
            </a:solidFill>
            <a:ln cap="flat" cmpd="sng" w="19050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56" name="Google Shape;656;p55"/>
            <p:cNvSpPr/>
            <p:nvPr/>
          </p:nvSpPr>
          <p:spPr>
            <a:xfrm>
              <a:off x="2426725" y="4201294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57" name="Google Shape;657;p55"/>
            <p:cNvSpPr/>
            <p:nvPr/>
          </p:nvSpPr>
          <p:spPr>
            <a:xfrm>
              <a:off x="2426725" y="4110075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58" name="Google Shape;658;p55"/>
          <p:cNvGrpSpPr/>
          <p:nvPr/>
        </p:nvGrpSpPr>
        <p:grpSpPr>
          <a:xfrm>
            <a:off x="3251150" y="2650413"/>
            <a:ext cx="557400" cy="551700"/>
            <a:chOff x="2402975" y="3808050"/>
            <a:chExt cx="557400" cy="551700"/>
          </a:xfrm>
        </p:grpSpPr>
        <p:sp>
          <p:nvSpPr>
            <p:cNvPr id="659" name="Google Shape;659;p55"/>
            <p:cNvSpPr/>
            <p:nvPr/>
          </p:nvSpPr>
          <p:spPr>
            <a:xfrm>
              <a:off x="2402975" y="3808050"/>
              <a:ext cx="557400" cy="551700"/>
            </a:xfrm>
            <a:prstGeom prst="can">
              <a:avLst>
                <a:gd fmla="val 17775" name="adj"/>
              </a:avLst>
            </a:prstGeom>
            <a:solidFill>
              <a:srgbClr val="DAA9E5"/>
            </a:solidFill>
            <a:ln cap="flat" cmpd="sng" w="19050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60" name="Google Shape;660;p55"/>
            <p:cNvSpPr/>
            <p:nvPr/>
          </p:nvSpPr>
          <p:spPr>
            <a:xfrm>
              <a:off x="2426725" y="4201294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61" name="Google Shape;661;p55"/>
            <p:cNvSpPr/>
            <p:nvPr/>
          </p:nvSpPr>
          <p:spPr>
            <a:xfrm>
              <a:off x="2426725" y="4110075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62" name="Google Shape;662;p55"/>
            <p:cNvSpPr/>
            <p:nvPr/>
          </p:nvSpPr>
          <p:spPr>
            <a:xfrm>
              <a:off x="2426725" y="4019798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63" name="Google Shape;663;p55"/>
          <p:cNvGrpSpPr/>
          <p:nvPr/>
        </p:nvGrpSpPr>
        <p:grpSpPr>
          <a:xfrm>
            <a:off x="3251150" y="2650425"/>
            <a:ext cx="557400" cy="551700"/>
            <a:chOff x="2402975" y="3808050"/>
            <a:chExt cx="557400" cy="551700"/>
          </a:xfrm>
        </p:grpSpPr>
        <p:sp>
          <p:nvSpPr>
            <p:cNvPr id="664" name="Google Shape;664;p55"/>
            <p:cNvSpPr/>
            <p:nvPr/>
          </p:nvSpPr>
          <p:spPr>
            <a:xfrm>
              <a:off x="2402975" y="3808050"/>
              <a:ext cx="557400" cy="551700"/>
            </a:xfrm>
            <a:prstGeom prst="can">
              <a:avLst>
                <a:gd fmla="val 17775" name="adj"/>
              </a:avLst>
            </a:prstGeom>
            <a:solidFill>
              <a:srgbClr val="DAA9E5"/>
            </a:solidFill>
            <a:ln cap="flat" cmpd="sng" w="19050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65" name="Google Shape;665;p55"/>
            <p:cNvSpPr/>
            <p:nvPr/>
          </p:nvSpPr>
          <p:spPr>
            <a:xfrm>
              <a:off x="2426725" y="4201294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66" name="Google Shape;666;p55"/>
            <p:cNvSpPr/>
            <p:nvPr/>
          </p:nvSpPr>
          <p:spPr>
            <a:xfrm>
              <a:off x="2426725" y="4110075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67" name="Google Shape;667;p55"/>
            <p:cNvSpPr/>
            <p:nvPr/>
          </p:nvSpPr>
          <p:spPr>
            <a:xfrm>
              <a:off x="2426725" y="4019798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68" name="Google Shape;668;p55"/>
            <p:cNvSpPr/>
            <p:nvPr/>
          </p:nvSpPr>
          <p:spPr>
            <a:xfrm>
              <a:off x="2426725" y="3929944"/>
              <a:ext cx="513000" cy="135300"/>
            </a:xfrm>
            <a:prstGeom prst="can">
              <a:avLst>
                <a:gd fmla="val 50000" name="adj"/>
              </a:avLst>
            </a:prstGeom>
            <a:solidFill>
              <a:srgbClr val="9C27B0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669" name="Google Shape;669;p55"/>
          <p:cNvSpPr/>
          <p:nvPr/>
        </p:nvSpPr>
        <p:spPr>
          <a:xfrm>
            <a:off x="6145050" y="3507425"/>
            <a:ext cx="557400" cy="198300"/>
          </a:xfrm>
          <a:prstGeom prst="chevron">
            <a:avLst>
              <a:gd fmla="val 50000" name="adj"/>
            </a:avLst>
          </a:prstGeom>
          <a:solidFill>
            <a:srgbClr val="B71C1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IPC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6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FFC107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Model in Short</a:t>
            </a:r>
            <a:endParaRPr/>
          </a:p>
        </p:txBody>
      </p:sp>
      <p:sp>
        <p:nvSpPr>
          <p:cNvPr id="675" name="Google Shape;675;p56"/>
          <p:cNvSpPr/>
          <p:nvPr/>
        </p:nvSpPr>
        <p:spPr>
          <a:xfrm>
            <a:off x="0" y="623400"/>
            <a:ext cx="4547400" cy="4509600"/>
          </a:xfrm>
          <a:prstGeom prst="rect">
            <a:avLst/>
          </a:prstGeom>
          <a:solidFill>
            <a:srgbClr val="FFECB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Each subsystem reports a tree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6" name="Google Shape;676;p56"/>
          <p:cNvSpPr/>
          <p:nvPr/>
        </p:nvSpPr>
        <p:spPr>
          <a:xfrm>
            <a:off x="2124250" y="1267425"/>
            <a:ext cx="944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Size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7" name="Google Shape;677;p56"/>
          <p:cNvSpPr/>
          <p:nvPr/>
        </p:nvSpPr>
        <p:spPr>
          <a:xfrm>
            <a:off x="506850" y="2098750"/>
            <a:ext cx="15516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buffer partition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8" name="Google Shape;678;p56"/>
          <p:cNvSpPr/>
          <p:nvPr/>
        </p:nvSpPr>
        <p:spPr>
          <a:xfrm>
            <a:off x="506850" y="2479750"/>
            <a:ext cx="15516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layout partition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9" name="Google Shape;679;p56"/>
          <p:cNvSpPr/>
          <p:nvPr/>
        </p:nvSpPr>
        <p:spPr>
          <a:xfrm>
            <a:off x="506850" y="2860750"/>
            <a:ext cx="15516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node partition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0" name="Google Shape;680;p56"/>
          <p:cNvSpPr/>
          <p:nvPr/>
        </p:nvSpPr>
        <p:spPr>
          <a:xfrm>
            <a:off x="2200450" y="17225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10 MiB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1" name="Google Shape;681;p56"/>
          <p:cNvSpPr/>
          <p:nvPr/>
        </p:nvSpPr>
        <p:spPr>
          <a:xfrm>
            <a:off x="2200450" y="210152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5 MiB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2" name="Google Shape;682;p56"/>
          <p:cNvSpPr/>
          <p:nvPr/>
        </p:nvSpPr>
        <p:spPr>
          <a:xfrm>
            <a:off x="2200450" y="24804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3 MiB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3" name="Google Shape;683;p56"/>
          <p:cNvSpPr/>
          <p:nvPr/>
        </p:nvSpPr>
        <p:spPr>
          <a:xfrm>
            <a:off x="2200450" y="28614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2 MiB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84" name="Google Shape;684;p56"/>
          <p:cNvGrpSpPr/>
          <p:nvPr/>
        </p:nvGrpSpPr>
        <p:grpSpPr>
          <a:xfrm>
            <a:off x="320550" y="1825000"/>
            <a:ext cx="186300" cy="1196100"/>
            <a:chOff x="320550" y="1825000"/>
            <a:chExt cx="186300" cy="1196100"/>
          </a:xfrm>
        </p:grpSpPr>
        <p:cxnSp>
          <p:nvCxnSpPr>
            <p:cNvPr id="685" name="Google Shape;685;p56"/>
            <p:cNvCxnSpPr>
              <a:endCxn id="677" idx="1"/>
            </p:cNvCxnSpPr>
            <p:nvPr/>
          </p:nvCxnSpPr>
          <p:spPr>
            <a:xfrm flipH="1" rot="-5400000">
              <a:off x="272850" y="2025100"/>
              <a:ext cx="281700" cy="1863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56"/>
            <p:cNvCxnSpPr>
              <a:endCxn id="678" idx="1"/>
            </p:cNvCxnSpPr>
            <p:nvPr/>
          </p:nvCxnSpPr>
          <p:spPr>
            <a:xfrm flipH="1" rot="-5400000">
              <a:off x="44250" y="2177500"/>
              <a:ext cx="738900" cy="1863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56"/>
            <p:cNvCxnSpPr>
              <a:endCxn id="679" idx="1"/>
            </p:cNvCxnSpPr>
            <p:nvPr/>
          </p:nvCxnSpPr>
          <p:spPr>
            <a:xfrm flipH="1" rot="-5400000">
              <a:off x="-184350" y="2329900"/>
              <a:ext cx="1196100" cy="1863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8" name="Google Shape;688;p56"/>
          <p:cNvSpPr/>
          <p:nvPr/>
        </p:nvSpPr>
        <p:spPr>
          <a:xfrm>
            <a:off x="506850" y="4156150"/>
            <a:ext cx="15516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glyph cache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9" name="Google Shape;689;p56"/>
          <p:cNvSpPr/>
          <p:nvPr/>
        </p:nvSpPr>
        <p:spPr>
          <a:xfrm>
            <a:off x="506850" y="4537150"/>
            <a:ext cx="15516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resource cache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0" name="Google Shape;690;p56"/>
          <p:cNvSpPr/>
          <p:nvPr/>
        </p:nvSpPr>
        <p:spPr>
          <a:xfrm>
            <a:off x="2200450" y="37037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4 MiB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1" name="Google Shape;691;p56"/>
          <p:cNvSpPr/>
          <p:nvPr/>
        </p:nvSpPr>
        <p:spPr>
          <a:xfrm>
            <a:off x="2200450" y="415892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1 MiB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2" name="Google Shape;692;p56"/>
          <p:cNvSpPr/>
          <p:nvPr/>
        </p:nvSpPr>
        <p:spPr>
          <a:xfrm>
            <a:off x="196525" y="1722575"/>
            <a:ext cx="18618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PartitionAlloc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3" name="Google Shape;693;p56"/>
          <p:cNvSpPr/>
          <p:nvPr/>
        </p:nvSpPr>
        <p:spPr>
          <a:xfrm>
            <a:off x="2200450" y="45378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3 MiB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94" name="Google Shape;694;p56"/>
          <p:cNvGrpSpPr/>
          <p:nvPr/>
        </p:nvGrpSpPr>
        <p:grpSpPr>
          <a:xfrm>
            <a:off x="320550" y="3958600"/>
            <a:ext cx="186300" cy="738900"/>
            <a:chOff x="320550" y="3958600"/>
            <a:chExt cx="186300" cy="738900"/>
          </a:xfrm>
        </p:grpSpPr>
        <p:cxnSp>
          <p:nvCxnSpPr>
            <p:cNvPr id="695" name="Google Shape;695;p56"/>
            <p:cNvCxnSpPr>
              <a:endCxn id="688" idx="1"/>
            </p:cNvCxnSpPr>
            <p:nvPr/>
          </p:nvCxnSpPr>
          <p:spPr>
            <a:xfrm flipH="1" rot="-5400000">
              <a:off x="272850" y="4082500"/>
              <a:ext cx="281700" cy="1863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56"/>
            <p:cNvCxnSpPr>
              <a:endCxn id="689" idx="1"/>
            </p:cNvCxnSpPr>
            <p:nvPr/>
          </p:nvCxnSpPr>
          <p:spPr>
            <a:xfrm flipH="1" rot="-5400000">
              <a:off x="44250" y="4234900"/>
              <a:ext cx="738900" cy="1863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97" name="Google Shape;697;p56"/>
          <p:cNvSpPr/>
          <p:nvPr/>
        </p:nvSpPr>
        <p:spPr>
          <a:xfrm>
            <a:off x="196525" y="3703775"/>
            <a:ext cx="18618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skia caches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8" name="Google Shape;698;p56"/>
          <p:cNvSpPr/>
          <p:nvPr/>
        </p:nvSpPr>
        <p:spPr>
          <a:xfrm>
            <a:off x="4547520" y="623406"/>
            <a:ext cx="4592700" cy="45096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Subsystems can cross-reference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99" name="Google Shape;699;p56"/>
          <p:cNvGrpSpPr/>
          <p:nvPr/>
        </p:nvGrpSpPr>
        <p:grpSpPr>
          <a:xfrm>
            <a:off x="5943375" y="1262600"/>
            <a:ext cx="2715975" cy="1537850"/>
            <a:chOff x="5943375" y="1262600"/>
            <a:chExt cx="2715975" cy="1537850"/>
          </a:xfrm>
        </p:grpSpPr>
        <p:sp>
          <p:nvSpPr>
            <p:cNvPr id="700" name="Google Shape;700;p56"/>
            <p:cNvSpPr/>
            <p:nvPr/>
          </p:nvSpPr>
          <p:spPr>
            <a:xfrm>
              <a:off x="6803075" y="2095975"/>
              <a:ext cx="1551600" cy="320700"/>
            </a:xfrm>
            <a:prstGeom prst="rect">
              <a:avLst/>
            </a:prstGeom>
            <a:solidFill>
              <a:srgbClr val="FFE082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 Condensed"/>
                  <a:ea typeface="Roboto Condensed"/>
                  <a:cs typeface="Roboto Condensed"/>
                  <a:sym typeface="Roboto Condensed"/>
                </a:rPr>
                <a:t>cached scripts 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5947750" y="1719800"/>
              <a:ext cx="749700" cy="320700"/>
            </a:xfrm>
            <a:prstGeom prst="rect">
              <a:avLst/>
            </a:prstGeom>
            <a:solidFill>
              <a:srgbClr val="FFE082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 Condensed"/>
                  <a:ea typeface="Roboto Condensed"/>
                  <a:cs typeface="Roboto Condensed"/>
                  <a:sym typeface="Roboto Condensed"/>
                </a:rPr>
                <a:t>3 MiB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5943375" y="1262600"/>
              <a:ext cx="7497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Size</a:t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6803075" y="2476975"/>
              <a:ext cx="1551600" cy="320700"/>
            </a:xfrm>
            <a:prstGeom prst="rect">
              <a:avLst/>
            </a:prstGeom>
            <a:solidFill>
              <a:srgbClr val="FFE082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 Condensed"/>
                  <a:ea typeface="Roboto Condensed"/>
                  <a:cs typeface="Roboto Condensed"/>
                  <a:sym typeface="Roboto Condensed"/>
                </a:rPr>
                <a:t>cached images 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5947750" y="2479750"/>
              <a:ext cx="749700" cy="320700"/>
            </a:xfrm>
            <a:prstGeom prst="rect">
              <a:avLst/>
            </a:prstGeom>
            <a:solidFill>
              <a:srgbClr val="FFE082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2 MiB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705" name="Google Shape;705;p56"/>
            <p:cNvCxnSpPr>
              <a:endCxn id="700" idx="3"/>
            </p:cNvCxnSpPr>
            <p:nvPr/>
          </p:nvCxnSpPr>
          <p:spPr>
            <a:xfrm rot="5400000">
              <a:off x="8334875" y="2036725"/>
              <a:ext cx="239400" cy="199800"/>
            </a:xfrm>
            <a:prstGeom prst="bentConnector2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6" name="Google Shape;706;p56"/>
            <p:cNvSpPr/>
            <p:nvPr/>
          </p:nvSpPr>
          <p:spPr>
            <a:xfrm>
              <a:off x="6797550" y="1719800"/>
              <a:ext cx="1861800" cy="320700"/>
            </a:xfrm>
            <a:prstGeom prst="rect">
              <a:avLst/>
            </a:prstGeom>
            <a:solidFill>
              <a:srgbClr val="FFE082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 Condensed"/>
                  <a:ea typeface="Roboto Condensed"/>
                  <a:cs typeface="Roboto Condensed"/>
                  <a:sym typeface="Roboto Condensed"/>
                </a:rPr>
                <a:t>WebCache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707" name="Google Shape;707;p56"/>
            <p:cNvCxnSpPr>
              <a:endCxn id="703" idx="3"/>
            </p:cNvCxnSpPr>
            <p:nvPr/>
          </p:nvCxnSpPr>
          <p:spPr>
            <a:xfrm rot="5400000">
              <a:off x="8220575" y="2303425"/>
              <a:ext cx="468000" cy="199800"/>
            </a:xfrm>
            <a:prstGeom prst="bentConnector2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8" name="Google Shape;708;p56"/>
            <p:cNvSpPr/>
            <p:nvPr/>
          </p:nvSpPr>
          <p:spPr>
            <a:xfrm>
              <a:off x="5947750" y="2098750"/>
              <a:ext cx="749700" cy="320700"/>
            </a:xfrm>
            <a:prstGeom prst="rect">
              <a:avLst/>
            </a:prstGeom>
            <a:solidFill>
              <a:srgbClr val="FFE082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1 MiB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09" name="Google Shape;709;p56"/>
          <p:cNvSpPr/>
          <p:nvPr/>
        </p:nvSpPr>
        <p:spPr>
          <a:xfrm>
            <a:off x="3156225" y="1196325"/>
            <a:ext cx="830400" cy="4680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Effective size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0" name="Google Shape;710;p56"/>
          <p:cNvSpPr/>
          <p:nvPr/>
        </p:nvSpPr>
        <p:spPr>
          <a:xfrm>
            <a:off x="3156226" y="17225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9 MiB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1" name="Google Shape;711;p56"/>
          <p:cNvSpPr/>
          <p:nvPr/>
        </p:nvSpPr>
        <p:spPr>
          <a:xfrm>
            <a:off x="3156226" y="2101525"/>
            <a:ext cx="830400" cy="3207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 MiB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2" name="Google Shape;712;p56"/>
          <p:cNvSpPr/>
          <p:nvPr/>
        </p:nvSpPr>
        <p:spPr>
          <a:xfrm>
            <a:off x="3156226" y="24804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3 MiB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3" name="Google Shape;713;p56"/>
          <p:cNvSpPr/>
          <p:nvPr/>
        </p:nvSpPr>
        <p:spPr>
          <a:xfrm>
            <a:off x="3156226" y="28614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2 MiB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4" name="Google Shape;714;p56"/>
          <p:cNvSpPr/>
          <p:nvPr/>
        </p:nvSpPr>
        <p:spPr>
          <a:xfrm>
            <a:off x="2948000" y="2265300"/>
            <a:ext cx="2925750" cy="331250"/>
          </a:xfrm>
          <a:custGeom>
            <a:rect b="b" l="l" r="r" t="t"/>
            <a:pathLst>
              <a:path extrusionOk="0" h="13250" w="117030">
                <a:moveTo>
                  <a:pt x="117030" y="0"/>
                </a:moveTo>
                <a:cubicBezTo>
                  <a:pt x="103710" y="2207"/>
                  <a:pt x="54868" y="12896"/>
                  <a:pt x="37108" y="13241"/>
                </a:cubicBezTo>
                <a:cubicBezTo>
                  <a:pt x="19348" y="13586"/>
                  <a:pt x="16653" y="4069"/>
                  <a:pt x="10468" y="2069"/>
                </a:cubicBezTo>
                <a:cubicBezTo>
                  <a:pt x="4283" y="69"/>
                  <a:pt x="1745" y="1380"/>
                  <a:pt x="0" y="1242"/>
                </a:cubicBezTo>
              </a:path>
            </a:pathLst>
          </a:cu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5" name="Google Shape;715;p56"/>
          <p:cNvSpPr txBox="1"/>
          <p:nvPr/>
        </p:nvSpPr>
        <p:spPr>
          <a:xfrm>
            <a:off x="4547525" y="3599675"/>
            <a:ext cx="45927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Edges between subsystems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“effective size”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create a “responsibility map”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memory usage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6" name="Google Shape;716;p56"/>
          <p:cNvSpPr/>
          <p:nvPr/>
        </p:nvSpPr>
        <p:spPr>
          <a:xfrm>
            <a:off x="3156226" y="41568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1 MiB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7" name="Google Shape;717;p56"/>
          <p:cNvSpPr/>
          <p:nvPr/>
        </p:nvSpPr>
        <p:spPr>
          <a:xfrm>
            <a:off x="3156226" y="4537875"/>
            <a:ext cx="830400" cy="3207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MiB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8" name="Google Shape;718;p56"/>
          <p:cNvSpPr/>
          <p:nvPr/>
        </p:nvSpPr>
        <p:spPr>
          <a:xfrm>
            <a:off x="3160018" y="3703775"/>
            <a:ext cx="830400" cy="3207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2 MiB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9" name="Google Shape;719;p56"/>
          <p:cNvSpPr/>
          <p:nvPr/>
        </p:nvSpPr>
        <p:spPr>
          <a:xfrm>
            <a:off x="3051450" y="2665950"/>
            <a:ext cx="2842975" cy="1999150"/>
          </a:xfrm>
          <a:custGeom>
            <a:rect b="b" l="l" r="r" t="t"/>
            <a:pathLst>
              <a:path extrusionOk="0" h="79966" w="113719">
                <a:moveTo>
                  <a:pt x="113719" y="0"/>
                </a:moveTo>
                <a:cubicBezTo>
                  <a:pt x="108627" y="7949"/>
                  <a:pt x="99429" y="35469"/>
                  <a:pt x="83165" y="47693"/>
                </a:cubicBezTo>
                <a:cubicBezTo>
                  <a:pt x="66901" y="59917"/>
                  <a:pt x="29997" y="67967"/>
                  <a:pt x="16136" y="73346"/>
                </a:cubicBezTo>
                <a:cubicBezTo>
                  <a:pt x="2275" y="78725"/>
                  <a:pt x="2689" y="78863"/>
                  <a:pt x="0" y="79966"/>
                </a:cubicBezTo>
              </a:path>
            </a:pathLst>
          </a:cu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BC34A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7"/>
          <p:cNvSpPr txBox="1"/>
          <p:nvPr>
            <p:ph type="ctrTitle"/>
          </p:nvPr>
        </p:nvSpPr>
        <p:spPr>
          <a:xfrm>
            <a:off x="0" y="1237375"/>
            <a:ext cx="9108900" cy="25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Hands On!</a:t>
            </a:r>
            <a:endParaRPr sz="9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8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Start a Trace</a:t>
            </a:r>
            <a:endParaRPr/>
          </a:p>
        </p:txBody>
      </p:sp>
      <p:sp>
        <p:nvSpPr>
          <p:cNvPr id="730" name="Google Shape;730;p58"/>
          <p:cNvSpPr txBox="1"/>
          <p:nvPr/>
        </p:nvSpPr>
        <p:spPr>
          <a:xfrm>
            <a:off x="237302" y="770325"/>
            <a:ext cx="4313700" cy="4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How to grab a memory trace?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 Condensed"/>
              <a:buChar char="●"/>
            </a:pP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UI</a:t>
            </a: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chrome://tracing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 Condensed"/>
              <a:buChar char="●"/>
            </a:pP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Command line</a:t>
            </a: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: startup tracing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 Condensed"/>
              <a:buChar char="●"/>
            </a:pP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Bots</a:t>
            </a: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: telemetry benchmarks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(coming soon)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Full instructions on the wiki 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bit.ly/memory-infra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1" name="Google Shape;731;p58"/>
          <p:cNvPicPr preferRelativeResize="0"/>
          <p:nvPr/>
        </p:nvPicPr>
        <p:blipFill rotWithShape="1">
          <a:blip r:embed="rId4">
            <a:alphaModFix/>
          </a:blip>
          <a:srcRect b="39613" l="922" r="893" t="574"/>
          <a:stretch/>
        </p:blipFill>
        <p:spPr>
          <a:xfrm>
            <a:off x="4882150" y="1542325"/>
            <a:ext cx="3892600" cy="24830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Light vs. Full Dumps</a:t>
            </a:r>
            <a:endParaRPr/>
          </a:p>
        </p:txBody>
      </p:sp>
      <p:pic>
        <p:nvPicPr>
          <p:cNvPr descr="tracks.png" id="737" name="Google Shape;737;p59"/>
          <p:cNvPicPr preferRelativeResize="0"/>
          <p:nvPr/>
        </p:nvPicPr>
        <p:blipFill rotWithShape="1">
          <a:blip r:embed="rId3">
            <a:alphaModFix/>
          </a:blip>
          <a:srcRect b="0" l="0" r="24885" t="0"/>
          <a:stretch/>
        </p:blipFill>
        <p:spPr>
          <a:xfrm>
            <a:off x="0" y="606975"/>
            <a:ext cx="9144000" cy="1678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1-08 at 10.20.48 AM.png" id="738" name="Google Shape;738;p59"/>
          <p:cNvPicPr preferRelativeResize="0"/>
          <p:nvPr/>
        </p:nvPicPr>
        <p:blipFill rotWithShape="1">
          <a:blip r:embed="rId4">
            <a:alphaModFix/>
          </a:blip>
          <a:srcRect b="9182" l="7918" r="0" t="8614"/>
          <a:stretch/>
        </p:blipFill>
        <p:spPr>
          <a:xfrm>
            <a:off x="155175" y="3335550"/>
            <a:ext cx="302425" cy="29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1-08 at 10.21.56 AM.png" id="739" name="Google Shape;73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13" y="4086475"/>
            <a:ext cx="3619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9"/>
          <p:cNvSpPr txBox="1"/>
          <p:nvPr/>
        </p:nvSpPr>
        <p:spPr>
          <a:xfrm>
            <a:off x="568900" y="3294175"/>
            <a:ext cx="5958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Full dump (default: every 2 s)</a:t>
            </a:r>
            <a:endParaRPr b="1" sz="1600">
              <a:solidFill>
                <a:srgbClr val="99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1" name="Google Shape;741;p59"/>
          <p:cNvSpPr txBox="1"/>
          <p:nvPr/>
        </p:nvSpPr>
        <p:spPr>
          <a:xfrm>
            <a:off x="568900" y="4045830"/>
            <a:ext cx="5958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Light dump (default: every 250 ms)</a:t>
            </a:r>
            <a:endParaRPr b="1" sz="1600">
              <a:solidFill>
                <a:srgbClr val="00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2" name="Google Shape;742;p59"/>
          <p:cNvSpPr txBox="1"/>
          <p:nvPr/>
        </p:nvSpPr>
        <p:spPr>
          <a:xfrm>
            <a:off x="568900" y="3598975"/>
            <a:ext cx="5958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E7CC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Full details about all subsystems</a:t>
            </a:r>
            <a:endParaRPr sz="1600">
              <a:solidFill>
                <a:srgbClr val="8E7CC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3" name="Google Shape;743;p59"/>
          <p:cNvSpPr txBox="1"/>
          <p:nvPr/>
        </p:nvSpPr>
        <p:spPr>
          <a:xfrm>
            <a:off x="568900" y="4360975"/>
            <a:ext cx="7290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E7CC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Same totals, same subsystems, but less granularity of their details</a:t>
            </a:r>
            <a:endParaRPr sz="1600">
              <a:solidFill>
                <a:srgbClr val="8E7CC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4" name="Google Shape;744;p59"/>
          <p:cNvSpPr txBox="1"/>
          <p:nvPr/>
        </p:nvSpPr>
        <p:spPr>
          <a:xfrm>
            <a:off x="3624150" y="4805775"/>
            <a:ext cx="5479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C113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Trade-off between level of detail and size of the trace / run-time intrusiveness</a:t>
            </a:r>
            <a:endParaRPr i="1" sz="1200">
              <a:solidFill>
                <a:srgbClr val="4C113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5" name="Google Shape;745;p59"/>
          <p:cNvSpPr txBox="1"/>
          <p:nvPr/>
        </p:nvSpPr>
        <p:spPr>
          <a:xfrm>
            <a:off x="72400" y="2532175"/>
            <a:ext cx="89370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57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Each dump (M)  →  snapshot of all Chrome processes</a:t>
            </a:r>
            <a:endParaRPr b="1" sz="3000">
              <a:solidFill>
                <a:srgbClr val="FF57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0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 Table of Memory Dump(s)</a:t>
            </a:r>
            <a:endParaRPr/>
          </a:p>
        </p:txBody>
      </p:sp>
      <p:pic>
        <p:nvPicPr>
          <p:cNvPr descr="Screen Shot 2015-11-08 at 10.39.25 AM.png" id="751" name="Google Shape;7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909"/>
            <a:ext cx="9143999" cy="2248132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0"/>
          <p:cNvSpPr/>
          <p:nvPr/>
        </p:nvSpPr>
        <p:spPr>
          <a:xfrm rot="5400000">
            <a:off x="3103150" y="1358875"/>
            <a:ext cx="320700" cy="3279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0"/>
          <p:cNvSpPr/>
          <p:nvPr/>
        </p:nvSpPr>
        <p:spPr>
          <a:xfrm rot="5400000">
            <a:off x="6863900" y="951025"/>
            <a:ext cx="320700" cy="4094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0"/>
          <p:cNvSpPr txBox="1"/>
          <p:nvPr/>
        </p:nvSpPr>
        <p:spPr>
          <a:xfrm>
            <a:off x="1661563" y="3342450"/>
            <a:ext cx="3186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Blue columns: System stats</a:t>
            </a:r>
            <a:br>
              <a:rPr b="1" lang="en" sz="1600">
                <a:solidFill>
                  <a:srgbClr val="00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600">
                <a:solidFill>
                  <a:srgbClr val="00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(Process totals &amp; memory maps)</a:t>
            </a:r>
            <a:endParaRPr b="1" sz="1600">
              <a:solidFill>
                <a:srgbClr val="00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5" name="Google Shape;755;p60"/>
          <p:cNvSpPr txBox="1"/>
          <p:nvPr/>
        </p:nvSpPr>
        <p:spPr>
          <a:xfrm>
            <a:off x="5471563" y="3342450"/>
            <a:ext cx="3186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Black columns: Chrome subsystems</a:t>
            </a:r>
            <a:b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(Blink, GPU, V8, …)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1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System Stats – Full Memory Maps (Linux/Android only)</a:t>
            </a:r>
            <a:endParaRPr/>
          </a:p>
        </p:txBody>
      </p:sp>
      <p:pic>
        <p:nvPicPr>
          <p:cNvPr descr="Screen Shot 2015-11-08 at 10.44.39 AM.png" id="761" name="Google Shape;761;p61"/>
          <p:cNvPicPr preferRelativeResize="0"/>
          <p:nvPr/>
        </p:nvPicPr>
        <p:blipFill rotWithShape="1">
          <a:blip r:embed="rId3">
            <a:alphaModFix/>
          </a:blip>
          <a:srcRect b="0" l="219" r="0" t="783"/>
          <a:stretch/>
        </p:blipFill>
        <p:spPr>
          <a:xfrm>
            <a:off x="0" y="608250"/>
            <a:ext cx="9144002" cy="32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2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Chrome Subsystem Details</a:t>
            </a:r>
            <a:endParaRPr/>
          </a:p>
        </p:txBody>
      </p:sp>
      <p:pic>
        <p:nvPicPr>
          <p:cNvPr descr="Screen Shot 2015-11-10 at 6.20.00 AM.png" id="767" name="Google Shape;767;p62"/>
          <p:cNvPicPr preferRelativeResize="0"/>
          <p:nvPr/>
        </p:nvPicPr>
        <p:blipFill rotWithShape="1">
          <a:blip r:embed="rId3">
            <a:alphaModFix/>
          </a:blip>
          <a:srcRect b="19961" l="0" r="0" t="0"/>
          <a:stretch/>
        </p:blipFill>
        <p:spPr>
          <a:xfrm>
            <a:off x="0" y="618899"/>
            <a:ext cx="9144000" cy="178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1-10 at 6.20.56 AM.png" id="768" name="Google Shape;768;p62"/>
          <p:cNvPicPr preferRelativeResize="0"/>
          <p:nvPr/>
        </p:nvPicPr>
        <p:blipFill rotWithShape="1">
          <a:blip r:embed="rId4">
            <a:alphaModFix/>
          </a:blip>
          <a:srcRect b="18784" l="179" r="-9" t="524"/>
          <a:stretch/>
        </p:blipFill>
        <p:spPr>
          <a:xfrm>
            <a:off x="0" y="2457275"/>
            <a:ext cx="9143998" cy="26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572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0" y="703975"/>
            <a:ext cx="9144000" cy="3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endParaRPr sz="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Problems</a:t>
            </a:r>
            <a:endParaRPr sz="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3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Heap Profiler</a:t>
            </a:r>
            <a:endParaRPr/>
          </a:p>
        </p:txBody>
      </p:sp>
      <p:sp>
        <p:nvSpPr>
          <p:cNvPr id="774" name="Google Shape;774;p63"/>
          <p:cNvSpPr txBox="1"/>
          <p:nvPr/>
        </p:nvSpPr>
        <p:spPr>
          <a:xfrm>
            <a:off x="0" y="4839100"/>
            <a:ext cx="8954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Instructions: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https://www.chromium.org/developers/how-tos/trace-event-profiling-tool/memory/heap-profiling-with-memory-infra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Screen Shot 2015-11-10 at 6.20.56 AM.png" id="775" name="Google Shape;775;p63"/>
          <p:cNvPicPr preferRelativeResize="0"/>
          <p:nvPr/>
        </p:nvPicPr>
        <p:blipFill rotWithShape="1">
          <a:blip r:embed="rId4">
            <a:alphaModFix/>
          </a:blip>
          <a:srcRect b="64206" l="488" r="73404" t="10460"/>
          <a:stretch/>
        </p:blipFill>
        <p:spPr>
          <a:xfrm>
            <a:off x="152400" y="782725"/>
            <a:ext cx="2985700" cy="1052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6" name="Google Shape;776;p63"/>
          <p:cNvSpPr/>
          <p:nvPr/>
        </p:nvSpPr>
        <p:spPr>
          <a:xfrm>
            <a:off x="2256700" y="1047500"/>
            <a:ext cx="849900" cy="7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3"/>
          <p:cNvSpPr txBox="1"/>
          <p:nvPr/>
        </p:nvSpPr>
        <p:spPr>
          <a:xfrm>
            <a:off x="2508938" y="942927"/>
            <a:ext cx="5559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30.2 MiB</a:t>
            </a:r>
            <a:endParaRPr b="1" sz="1200"/>
          </a:p>
        </p:txBody>
      </p:sp>
      <p:sp>
        <p:nvSpPr>
          <p:cNvPr id="778" name="Google Shape;778;p63"/>
          <p:cNvSpPr txBox="1"/>
          <p:nvPr/>
        </p:nvSpPr>
        <p:spPr>
          <a:xfrm>
            <a:off x="2506985" y="1329531"/>
            <a:ext cx="555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27.6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MiB</a:t>
            </a:r>
            <a:endParaRPr b="1" sz="1200"/>
          </a:p>
        </p:txBody>
      </p:sp>
      <p:pic>
        <p:nvPicPr>
          <p:cNvPr id="779" name="Google Shape;779;p63"/>
          <p:cNvPicPr preferRelativeResize="0"/>
          <p:nvPr/>
        </p:nvPicPr>
        <p:blipFill rotWithShape="1">
          <a:blip r:embed="rId5">
            <a:alphaModFix/>
          </a:blip>
          <a:srcRect b="11252" l="0" r="52448" t="5086"/>
          <a:stretch/>
        </p:blipFill>
        <p:spPr>
          <a:xfrm>
            <a:off x="3749584" y="826600"/>
            <a:ext cx="5217590" cy="38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0" name="Google Shape;780;p63"/>
          <p:cNvSpPr/>
          <p:nvPr/>
        </p:nvSpPr>
        <p:spPr>
          <a:xfrm>
            <a:off x="2392528" y="1351467"/>
            <a:ext cx="708300" cy="512100"/>
          </a:xfrm>
          <a:prstGeom prst="ellipse">
            <a:avLst/>
          </a:prstGeom>
          <a:noFill/>
          <a:ln cap="flat" cmpd="sng" w="76200">
            <a:solidFill>
              <a:srgbClr val="D50F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81" name="Google Shape;781;p63"/>
          <p:cNvCxnSpPr>
            <a:stCxn id="780" idx="6"/>
          </p:cNvCxnSpPr>
          <p:nvPr/>
        </p:nvCxnSpPr>
        <p:spPr>
          <a:xfrm>
            <a:off x="3100828" y="1607517"/>
            <a:ext cx="620400" cy="0"/>
          </a:xfrm>
          <a:prstGeom prst="straightConnector1">
            <a:avLst/>
          </a:prstGeom>
          <a:noFill/>
          <a:ln cap="flat" cmpd="sng" w="38100">
            <a:solidFill>
              <a:srgbClr val="D50F2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63"/>
          <p:cNvSpPr txBox="1"/>
          <p:nvPr/>
        </p:nvSpPr>
        <p:spPr>
          <a:xfrm>
            <a:off x="167725" y="2199025"/>
            <a:ext cx="35535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Get details about allocations in the heap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 Condensed"/>
                <a:ea typeface="Roboto Condensed"/>
                <a:cs typeface="Roboto Condensed"/>
                <a:sym typeface="Roboto Condensed"/>
              </a:rPr>
              <a:t>Where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 did the allocations happen?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Breakdown (pseudo)stack trace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are the allocations used for?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Breakdown by object type 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(coming soon)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A combination of both</a:t>
            </a: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(coming soon)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special GYP / rebuild. Just start chrome with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--enable-heap-profiling</a:t>
            </a: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 Analysis</a:t>
            </a:r>
            <a:endParaRPr/>
          </a:p>
        </p:txBody>
      </p:sp>
      <p:pic>
        <p:nvPicPr>
          <p:cNvPr descr="tracks2.png" id="788" name="Google Shape;7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" y="618904"/>
            <a:ext cx="9139735" cy="16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4"/>
          <p:cNvSpPr txBox="1"/>
          <p:nvPr/>
        </p:nvSpPr>
        <p:spPr>
          <a:xfrm>
            <a:off x="1593000" y="2609425"/>
            <a:ext cx="59580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Select multiple dumps...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5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 Analysis</a:t>
            </a:r>
            <a:endParaRPr/>
          </a:p>
        </p:txBody>
      </p:sp>
      <p:pic>
        <p:nvPicPr>
          <p:cNvPr descr="multi.png" id="795" name="Google Shape;795;p65"/>
          <p:cNvPicPr preferRelativeResize="0"/>
          <p:nvPr/>
        </p:nvPicPr>
        <p:blipFill rotWithShape="1">
          <a:blip r:embed="rId3">
            <a:alphaModFix/>
          </a:blip>
          <a:srcRect b="6279" l="0" r="0" t="271"/>
          <a:stretch/>
        </p:blipFill>
        <p:spPr>
          <a:xfrm>
            <a:off x="2150" y="618900"/>
            <a:ext cx="9143999" cy="45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6"/>
          <p:cNvSpPr/>
          <p:nvPr/>
        </p:nvSpPr>
        <p:spPr>
          <a:xfrm>
            <a:off x="65225" y="2502525"/>
            <a:ext cx="3028266" cy="2004750"/>
          </a:xfrm>
          <a:prstGeom prst="flowChartDocument">
            <a:avLst/>
          </a:prstGeom>
          <a:solidFill>
            <a:srgbClr val="FFE0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tracing_startup_config.json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"startup_duration": 4,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"result_file": "/tmp/trace.json",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"trace_config": {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"included_categories": ["disabled-by-default-memory-infra"],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"memory_dump_config": {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"triggers": [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{"mode":"light", "periodic_interval_ms": 50},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"mode":"detailed",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periodic_interval_ms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b="1"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b="1"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 ...</a:t>
            </a:r>
            <a:endParaRPr b="1"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p66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Startup Tracing</a:t>
            </a:r>
            <a:endParaRPr/>
          </a:p>
        </p:txBody>
      </p:sp>
      <p:sp>
        <p:nvSpPr>
          <p:cNvPr id="802" name="Google Shape;802;p66"/>
          <p:cNvSpPr txBox="1"/>
          <p:nvPr/>
        </p:nvSpPr>
        <p:spPr>
          <a:xfrm>
            <a:off x="0" y="618900"/>
            <a:ext cx="9144000" cy="17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Capture memory traces at startup/shutdown</a:t>
            </a:r>
            <a:endParaRPr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e.g., measure background sync memory usage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03" name="Google Shape;803;p66"/>
          <p:cNvSpPr txBox="1"/>
          <p:nvPr/>
        </p:nvSpPr>
        <p:spPr>
          <a:xfrm>
            <a:off x="0" y="4714875"/>
            <a:ext cx="9144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Instructions: 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https://www.chromium.org/developers/how-tos/trace-event-profiling-tool/memory/startup-tracing-with-memory-profiling</a:t>
            </a: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1000px-Chromium_11_Logo.svg.png" id="804" name="Google Shape;8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575" y="2640075"/>
            <a:ext cx="1348000" cy="1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6"/>
          <p:cNvSpPr/>
          <p:nvPr/>
        </p:nvSpPr>
        <p:spPr>
          <a:xfrm>
            <a:off x="3227322" y="3140150"/>
            <a:ext cx="512400" cy="42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6"/>
          <p:cNvSpPr/>
          <p:nvPr/>
        </p:nvSpPr>
        <p:spPr>
          <a:xfrm>
            <a:off x="5625972" y="3140150"/>
            <a:ext cx="512400" cy="42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6"/>
          <p:cNvSpPr txBox="1"/>
          <p:nvPr/>
        </p:nvSpPr>
        <p:spPr>
          <a:xfrm>
            <a:off x="3227325" y="4140475"/>
            <a:ext cx="29352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--trace-config-file=\</a:t>
            </a:r>
            <a:b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tracing_startup_config.json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8" name="Google Shape;808;p66"/>
          <p:cNvGrpSpPr/>
          <p:nvPr/>
        </p:nvGrpSpPr>
        <p:grpSpPr>
          <a:xfrm>
            <a:off x="6358513" y="2791330"/>
            <a:ext cx="2617926" cy="1126336"/>
            <a:chOff x="7540100" y="4445800"/>
            <a:chExt cx="1438500" cy="618900"/>
          </a:xfrm>
        </p:grpSpPr>
        <p:sp>
          <p:nvSpPr>
            <p:cNvPr id="809" name="Google Shape;809;p66"/>
            <p:cNvSpPr/>
            <p:nvPr/>
          </p:nvSpPr>
          <p:spPr>
            <a:xfrm>
              <a:off x="7540100" y="4445800"/>
              <a:ext cx="1438500" cy="618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0" name="Google Shape;810;p66"/>
            <p:cNvSpPr/>
            <p:nvPr/>
          </p:nvSpPr>
          <p:spPr>
            <a:xfrm>
              <a:off x="7599696" y="4719766"/>
              <a:ext cx="3660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1" name="Google Shape;811;p66"/>
            <p:cNvSpPr/>
            <p:nvPr/>
          </p:nvSpPr>
          <p:spPr>
            <a:xfrm>
              <a:off x="7973491" y="4719766"/>
              <a:ext cx="5616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8541253" y="4719766"/>
              <a:ext cx="2511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8799374" y="4719766"/>
              <a:ext cx="128400" cy="13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7737352" y="4865184"/>
              <a:ext cx="2286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7821820" y="4955905"/>
              <a:ext cx="1440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8306621" y="4865184"/>
              <a:ext cx="2286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7982876" y="4865184"/>
              <a:ext cx="3066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7999977" y="4955905"/>
              <a:ext cx="1284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8146480" y="4955905"/>
              <a:ext cx="1008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8368783" y="4955905"/>
              <a:ext cx="144000" cy="7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821" name="Google Shape;821;p66"/>
            <p:cNvGrpSpPr/>
            <p:nvPr/>
          </p:nvGrpSpPr>
          <p:grpSpPr>
            <a:xfrm>
              <a:off x="7595802" y="4528223"/>
              <a:ext cx="1326602" cy="168504"/>
              <a:chOff x="5125350" y="3645904"/>
              <a:chExt cx="3696300" cy="469500"/>
            </a:xfrm>
          </p:grpSpPr>
          <p:sp>
            <p:nvSpPr>
              <p:cNvPr id="822" name="Google Shape;822;p66"/>
              <p:cNvSpPr/>
              <p:nvPr/>
            </p:nvSpPr>
            <p:spPr>
              <a:xfrm>
                <a:off x="5125350" y="3645904"/>
                <a:ext cx="3696300" cy="469500"/>
              </a:xfrm>
              <a:prstGeom prst="rect">
                <a:avLst/>
              </a:prstGeom>
              <a:solidFill>
                <a:srgbClr val="FFFFFF">
                  <a:alpha val="43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23" name="Google Shape;823;p66"/>
              <p:cNvSpPr/>
              <p:nvPr/>
            </p:nvSpPr>
            <p:spPr>
              <a:xfrm>
                <a:off x="5136200" y="3928350"/>
                <a:ext cx="451200" cy="178500"/>
              </a:xfrm>
              <a:prstGeom prst="rect">
                <a:avLst/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24" name="Google Shape;824;p66"/>
              <p:cNvSpPr/>
              <p:nvPr/>
            </p:nvSpPr>
            <p:spPr>
              <a:xfrm>
                <a:off x="5541668" y="3739557"/>
                <a:ext cx="451200" cy="3660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25" name="Google Shape;825;p66"/>
              <p:cNvSpPr/>
              <p:nvPr/>
            </p:nvSpPr>
            <p:spPr>
              <a:xfrm>
                <a:off x="5855175" y="3927050"/>
                <a:ext cx="813300" cy="1785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26" name="Google Shape;826;p66"/>
              <p:cNvSpPr/>
              <p:nvPr/>
            </p:nvSpPr>
            <p:spPr>
              <a:xfrm>
                <a:off x="6540975" y="3790950"/>
                <a:ext cx="813300" cy="3147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27" name="Google Shape;827;p66"/>
              <p:cNvSpPr/>
              <p:nvPr/>
            </p:nvSpPr>
            <p:spPr>
              <a:xfrm>
                <a:off x="7150575" y="3992325"/>
                <a:ext cx="16710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28" name="Google Shape;828;p66"/>
              <p:cNvSpPr/>
              <p:nvPr/>
            </p:nvSpPr>
            <p:spPr>
              <a:xfrm>
                <a:off x="7683975" y="3790950"/>
                <a:ext cx="636600" cy="314700"/>
              </a:xfrm>
              <a:prstGeom prst="trapezoid">
                <a:avLst>
                  <a:gd fmla="val 25000" name="adj"/>
                </a:avLst>
              </a:prstGeom>
              <a:solidFill>
                <a:srgbClr val="F0F4C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29" name="Google Shape;829;p66"/>
              <p:cNvSpPr/>
              <p:nvPr/>
            </p:nvSpPr>
            <p:spPr>
              <a:xfrm>
                <a:off x="5136200" y="4035900"/>
                <a:ext cx="2498700" cy="696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30" name="Google Shape;830;p66"/>
              <p:cNvSpPr/>
              <p:nvPr/>
            </p:nvSpPr>
            <p:spPr>
              <a:xfrm>
                <a:off x="5705350" y="3992100"/>
                <a:ext cx="8133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31" name="Google Shape;831;p66"/>
              <p:cNvSpPr/>
              <p:nvPr/>
            </p:nvSpPr>
            <p:spPr>
              <a:xfrm>
                <a:off x="6431775" y="4035900"/>
                <a:ext cx="813300" cy="696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32" name="Google Shape;832;p66"/>
              <p:cNvSpPr/>
              <p:nvPr/>
            </p:nvSpPr>
            <p:spPr>
              <a:xfrm>
                <a:off x="6540975" y="3992325"/>
                <a:ext cx="2319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33" name="Google Shape;833;p66"/>
              <p:cNvSpPr/>
              <p:nvPr/>
            </p:nvSpPr>
            <p:spPr>
              <a:xfrm>
                <a:off x="6772875" y="3981300"/>
                <a:ext cx="2319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34" name="Google Shape;834;p66"/>
              <p:cNvSpPr/>
              <p:nvPr/>
            </p:nvSpPr>
            <p:spPr>
              <a:xfrm>
                <a:off x="7060275" y="3992100"/>
                <a:ext cx="231900" cy="113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835" name="Google Shape;835;p66"/>
              <p:cNvSpPr/>
              <p:nvPr/>
            </p:nvSpPr>
            <p:spPr>
              <a:xfrm>
                <a:off x="7579575" y="4064050"/>
                <a:ext cx="1242000" cy="41400"/>
              </a:xfrm>
              <a:prstGeom prst="trapezoid">
                <a:avLst>
                  <a:gd fmla="val 25000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sp>
        <p:nvSpPr>
          <p:cNvPr id="836" name="Google Shape;836;p66"/>
          <p:cNvSpPr txBox="1"/>
          <p:nvPr/>
        </p:nvSpPr>
        <p:spPr>
          <a:xfrm>
            <a:off x="6372875" y="2387875"/>
            <a:ext cx="21372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trace file</a:t>
            </a:r>
            <a:endParaRPr b="1"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7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Telemetry Benchmarks</a:t>
            </a:r>
            <a:endParaRPr/>
          </a:p>
        </p:txBody>
      </p:sp>
      <p:pic>
        <p:nvPicPr>
          <p:cNvPr descr="screen.png" id="842" name="Google Shape;8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50" y="1085401"/>
            <a:ext cx="6864052" cy="11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7"/>
          <p:cNvSpPr txBox="1"/>
          <p:nvPr/>
        </p:nvSpPr>
        <p:spPr>
          <a:xfrm>
            <a:off x="131175" y="518328"/>
            <a:ext cx="88629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Until t</a:t>
            </a: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oday we mostly tracked </a:t>
            </a:r>
            <a:r>
              <a:rPr b="1"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totals</a:t>
            </a: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from the system – noisy, unactionable 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844" name="Google Shape;844;p67"/>
          <p:cNvGrpSpPr/>
          <p:nvPr/>
        </p:nvGrpSpPr>
        <p:grpSpPr>
          <a:xfrm>
            <a:off x="8625" y="2089965"/>
            <a:ext cx="9144000" cy="3053535"/>
            <a:chOff x="8625" y="2089965"/>
            <a:chExt cx="9144000" cy="3053535"/>
          </a:xfrm>
        </p:grpSpPr>
        <p:sp>
          <p:nvSpPr>
            <p:cNvPr id="845" name="Google Shape;845;p67"/>
            <p:cNvSpPr/>
            <p:nvPr/>
          </p:nvSpPr>
          <p:spPr>
            <a:xfrm>
              <a:off x="8625" y="2269700"/>
              <a:ext cx="9144000" cy="2873700"/>
            </a:xfrm>
            <a:prstGeom prst="rect">
              <a:avLst/>
            </a:prstGeom>
            <a:solidFill>
              <a:srgbClr val="FFE0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screen.png" id="846" name="Google Shape;846;p67"/>
            <p:cNvPicPr preferRelativeResize="0"/>
            <p:nvPr/>
          </p:nvPicPr>
          <p:blipFill rotWithShape="1">
            <a:blip r:embed="rId4">
              <a:alphaModFix/>
            </a:blip>
            <a:srcRect b="0" l="0" r="4085" t="0"/>
            <a:stretch/>
          </p:blipFill>
          <p:spPr>
            <a:xfrm>
              <a:off x="1804475" y="2622331"/>
              <a:ext cx="4806747" cy="7956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p67"/>
            <p:cNvSpPr txBox="1"/>
            <p:nvPr/>
          </p:nvSpPr>
          <p:spPr>
            <a:xfrm>
              <a:off x="318550" y="2866875"/>
              <a:ext cx="5396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393475" y="3526693"/>
              <a:ext cx="711900" cy="711900"/>
            </a:xfrm>
            <a:prstGeom prst="ellipse">
              <a:avLst/>
            </a:prstGeom>
            <a:solidFill>
              <a:srgbClr val="E91E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Σ </a:t>
              </a:r>
              <a:endPara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849" name="Google Shape;849;p67"/>
            <p:cNvCxnSpPr>
              <a:stCxn id="848" idx="0"/>
            </p:cNvCxnSpPr>
            <p:nvPr/>
          </p:nvCxnSpPr>
          <p:spPr>
            <a:xfrm rot="10800000">
              <a:off x="749425" y="2331193"/>
              <a:ext cx="0" cy="1195500"/>
            </a:xfrm>
            <a:prstGeom prst="straightConnector1">
              <a:avLst/>
            </a:prstGeom>
            <a:noFill/>
            <a:ln cap="flat" cmpd="sng" w="28575">
              <a:solidFill>
                <a:srgbClr val="E91E6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0" name="Google Shape;850;p67"/>
            <p:cNvCxnSpPr>
              <a:endCxn id="848" idx="7"/>
            </p:cNvCxnSpPr>
            <p:nvPr/>
          </p:nvCxnSpPr>
          <p:spPr>
            <a:xfrm flipH="1">
              <a:off x="1001120" y="3031849"/>
              <a:ext cx="741600" cy="599100"/>
            </a:xfrm>
            <a:prstGeom prst="straightConnector1">
              <a:avLst/>
            </a:prstGeom>
            <a:noFill/>
            <a:ln cap="flat" cmpd="sng" w="28575">
              <a:solidFill>
                <a:srgbClr val="E91E6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51" name="Google Shape;851;p67"/>
            <p:cNvSpPr txBox="1"/>
            <p:nvPr/>
          </p:nvSpPr>
          <p:spPr>
            <a:xfrm>
              <a:off x="6734875" y="2697150"/>
              <a:ext cx="21807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malloc</a:t>
              </a:r>
              <a:br>
                <a:rPr b="1" lang="en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[</a:t>
              </a:r>
              <a:r>
                <a:rPr lang="en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5"/>
                </a:rPr>
                <a:t>link dashboard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]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screen.png" id="852" name="Google Shape;852;p67"/>
            <p:cNvPicPr preferRelativeResize="0"/>
            <p:nvPr/>
          </p:nvPicPr>
          <p:blipFill rotWithShape="1">
            <a:blip r:embed="rId6">
              <a:alphaModFix/>
            </a:blip>
            <a:srcRect b="0" l="0" r="3194" t="14236"/>
            <a:stretch/>
          </p:blipFill>
          <p:spPr>
            <a:xfrm>
              <a:off x="1804475" y="3498159"/>
              <a:ext cx="4806750" cy="7956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3" name="Google Shape;853;p67"/>
            <p:cNvSpPr txBox="1"/>
            <p:nvPr/>
          </p:nvSpPr>
          <p:spPr>
            <a:xfrm>
              <a:off x="6734875" y="3566382"/>
              <a:ext cx="21807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v8</a:t>
              </a:r>
              <a:br>
                <a:rPr b="1" lang="en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[</a:t>
              </a:r>
              <a:r>
                <a:rPr lang="en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7"/>
                </a:rPr>
                <a:t>link dashboard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]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4" name="Google Shape;854;p67"/>
            <p:cNvCxnSpPr>
              <a:stCxn id="852" idx="1"/>
              <a:endCxn id="848" idx="6"/>
            </p:cNvCxnSpPr>
            <p:nvPr/>
          </p:nvCxnSpPr>
          <p:spPr>
            <a:xfrm rot="10800000">
              <a:off x="1105475" y="3882788"/>
              <a:ext cx="699000" cy="13200"/>
            </a:xfrm>
            <a:prstGeom prst="straightConnector1">
              <a:avLst/>
            </a:prstGeom>
            <a:noFill/>
            <a:ln cap="flat" cmpd="sng" w="28575">
              <a:solidFill>
                <a:srgbClr val="E91E6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screen.png" id="855" name="Google Shape;855;p67"/>
            <p:cNvPicPr preferRelativeResize="0"/>
            <p:nvPr/>
          </p:nvPicPr>
          <p:blipFill rotWithShape="1">
            <a:blip r:embed="rId8">
              <a:alphaModFix/>
            </a:blip>
            <a:srcRect b="0" l="0" r="1293" t="15282"/>
            <a:stretch/>
          </p:blipFill>
          <p:spPr>
            <a:xfrm>
              <a:off x="1804475" y="4347843"/>
              <a:ext cx="4806749" cy="79565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6" name="Google Shape;856;p67"/>
            <p:cNvCxnSpPr>
              <a:stCxn id="855" idx="1"/>
              <a:endCxn id="848" idx="5"/>
            </p:cNvCxnSpPr>
            <p:nvPr/>
          </p:nvCxnSpPr>
          <p:spPr>
            <a:xfrm rot="10800000">
              <a:off x="1001075" y="4134271"/>
              <a:ext cx="803400" cy="611400"/>
            </a:xfrm>
            <a:prstGeom prst="straightConnector1">
              <a:avLst/>
            </a:prstGeom>
            <a:noFill/>
            <a:ln cap="flat" cmpd="sng" w="28575">
              <a:solidFill>
                <a:srgbClr val="E91E6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57" name="Google Shape;857;p67"/>
            <p:cNvSpPr txBox="1"/>
            <p:nvPr/>
          </p:nvSpPr>
          <p:spPr>
            <a:xfrm>
              <a:off x="6734875" y="4425270"/>
              <a:ext cx="21807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discardable</a:t>
              </a:r>
              <a:br>
                <a:rPr b="1" lang="en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[</a:t>
              </a:r>
              <a:r>
                <a:rPr lang="en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9"/>
                </a:rPr>
                <a:t>link dashboard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]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8" name="Google Shape;858;p67"/>
            <p:cNvSpPr txBox="1"/>
            <p:nvPr/>
          </p:nvSpPr>
          <p:spPr>
            <a:xfrm>
              <a:off x="1744865" y="2089965"/>
              <a:ext cx="7291800" cy="6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Now we can keep track of </a:t>
              </a:r>
              <a:r>
                <a:rPr b="1" lang="en"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individual components</a:t>
              </a:r>
              <a:endParaRPr b="1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859" name="Google Shape;859;p67"/>
          <p:cNvSpPr txBox="1"/>
          <p:nvPr/>
        </p:nvSpPr>
        <p:spPr>
          <a:xfrm>
            <a:off x="7403100" y="1288178"/>
            <a:ext cx="17409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private dirty total</a:t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8"/>
          <p:cNvSpPr txBox="1"/>
          <p:nvPr>
            <p:ph type="title"/>
          </p:nvPr>
        </p:nvSpPr>
        <p:spPr>
          <a:xfrm>
            <a:off x="0" y="0"/>
            <a:ext cx="9144000" cy="618900"/>
          </a:xfrm>
          <a:prstGeom prst="rect">
            <a:avLst/>
          </a:prstGeom>
          <a:solidFill>
            <a:srgbClr val="8BC34A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Plan</a:t>
            </a:r>
            <a:endParaRPr/>
          </a:p>
        </p:txBody>
      </p:sp>
      <p:sp>
        <p:nvSpPr>
          <p:cNvPr id="865" name="Google Shape;865;p68"/>
          <p:cNvSpPr txBox="1"/>
          <p:nvPr/>
        </p:nvSpPr>
        <p:spPr>
          <a:xfrm>
            <a:off x="271700" y="957925"/>
            <a:ext cx="84693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Telemetry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Switch existing benchmarks to memory infra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(currently beta testing with memory.top_10_mobile and memory.blink_memory_mobile)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Get fine-grained alerts for individual memory metrics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Simpler UI for performance dashboard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Perf Insights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Get data from the field using deep reports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●"/>
            </a:pP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Integrate with PI mappers / RAIL++</a:t>
            </a:r>
            <a:endParaRPr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B3B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Ubuntu"/>
                <a:ea typeface="Ubuntu"/>
                <a:cs typeface="Ubuntu"/>
                <a:sym typeface="Ubuntu"/>
              </a:rPr>
              <a:t>Thanks</a:t>
            </a:r>
            <a:endParaRPr b="1" sz="7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Ubuntu"/>
                <a:ea typeface="Ubuntu"/>
                <a:cs typeface="Ubuntu"/>
                <a:sym typeface="Ubuntu"/>
              </a:rPr>
              <a:t>Questions?</a:t>
            </a:r>
            <a:endParaRPr b="1" sz="7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Wiki: 	</a:t>
            </a:r>
            <a:r>
              <a:rPr lang="en" sz="2400" u="sng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bit.ly/memory-infra</a:t>
            </a:r>
            <a:endParaRPr sz="24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Bugs: 	</a:t>
            </a:r>
            <a:r>
              <a:rPr lang="en" sz="2400" u="sng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Hotlist=MemoryInfra</a:t>
            </a:r>
            <a:r>
              <a:rPr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(file via go/mibug)</a:t>
            </a:r>
            <a:endParaRPr sz="24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Group:	</a:t>
            </a:r>
            <a:r>
              <a:rPr lang="en" sz="2400" u="sng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chromium.org/project-trim</a:t>
            </a:r>
            <a:endParaRPr sz="24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4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572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ctrTitle"/>
          </p:nvPr>
        </p:nvSpPr>
        <p:spPr>
          <a:xfrm>
            <a:off x="0" y="703975"/>
            <a:ext cx="9144000" cy="3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endParaRPr sz="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Problems</a:t>
            </a:r>
            <a:endParaRPr sz="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4" name="Google Shape;164;p37"/>
          <p:cNvSpPr txBox="1"/>
          <p:nvPr>
            <p:ph type="ctrTitle"/>
          </p:nvPr>
        </p:nvSpPr>
        <p:spPr>
          <a:xfrm>
            <a:off x="0" y="3950875"/>
            <a:ext cx="9144000" cy="11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Facts</a:t>
            </a:r>
            <a:endParaRPr sz="6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0E0E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me-4544790346596352.gif" id="169" name="Google Shape;1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810077"/>
            <a:ext cx="4414725" cy="39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8"/>
          <p:cNvPicPr preferRelativeResize="0"/>
          <p:nvPr/>
        </p:nvPicPr>
        <p:blipFill rotWithShape="1">
          <a:blip r:embed="rId4">
            <a:alphaModFix/>
          </a:blip>
          <a:srcRect b="0" l="7906" r="7355" t="0"/>
          <a:stretch/>
        </p:blipFill>
        <p:spPr>
          <a:xfrm>
            <a:off x="10975" y="3150"/>
            <a:ext cx="3116275" cy="1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1302" y="3150"/>
            <a:ext cx="3267147" cy="1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572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ctrTitle"/>
          </p:nvPr>
        </p:nvSpPr>
        <p:spPr>
          <a:xfrm>
            <a:off x="0" y="703975"/>
            <a:ext cx="9144000" cy="3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endParaRPr sz="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Problems</a:t>
            </a:r>
            <a:endParaRPr sz="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" name="Google Shape;177;p39"/>
          <p:cNvSpPr txBox="1"/>
          <p:nvPr>
            <p:ph type="ctrTitle"/>
          </p:nvPr>
        </p:nvSpPr>
        <p:spPr>
          <a:xfrm>
            <a:off x="0" y="3950875"/>
            <a:ext cx="9144000" cy="11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E0E0E"/>
                </a:solidFill>
                <a:latin typeface="Ubuntu"/>
                <a:ea typeface="Ubuntu"/>
                <a:cs typeface="Ubuntu"/>
                <a:sym typeface="Ubuntu"/>
              </a:rPr>
              <a:t>Complexity</a:t>
            </a:r>
            <a:endParaRPr sz="6000">
              <a:solidFill>
                <a:srgbClr val="0E0E0E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08 at 8.31.09 AM.png" id="182" name="Google Shape;1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07" y="2477771"/>
            <a:ext cx="4763386" cy="2551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1-08 at 8.31.31 AM.png" id="183" name="Google Shape;1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07" y="2440170"/>
            <a:ext cx="4763386" cy="2613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1-08 at 4.59.26 AM.png" id="184" name="Google Shape;184;p40"/>
          <p:cNvPicPr preferRelativeResize="0"/>
          <p:nvPr/>
        </p:nvPicPr>
        <p:blipFill rotWithShape="1">
          <a:blip r:embed="rId5">
            <a:alphaModFix/>
          </a:blip>
          <a:srcRect b="0" l="0" r="0" t="3081"/>
          <a:stretch/>
        </p:blipFill>
        <p:spPr>
          <a:xfrm>
            <a:off x="5016975" y="2513563"/>
            <a:ext cx="3914199" cy="261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1-08 at 8.31.39 AM.png" id="185" name="Google Shape;18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151" y="2404202"/>
            <a:ext cx="4773674" cy="264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1-08 at 8.31.49 AM.png" id="186" name="Google Shape;18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200" y="2404202"/>
            <a:ext cx="4794250" cy="264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1-08 at 5.00.55 AM.png" id="187" name="Google Shape;187;p40"/>
          <p:cNvPicPr preferRelativeResize="0"/>
          <p:nvPr/>
        </p:nvPicPr>
        <p:blipFill rotWithShape="1">
          <a:blip r:embed="rId8">
            <a:alphaModFix/>
          </a:blip>
          <a:srcRect b="7535" l="0" r="0" t="0"/>
          <a:stretch/>
        </p:blipFill>
        <p:spPr>
          <a:xfrm>
            <a:off x="5175113" y="-6205"/>
            <a:ext cx="3765850" cy="249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1-08 at 8.38.02 AM.png" id="188" name="Google Shape;18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0232" y="130575"/>
            <a:ext cx="2044015" cy="23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572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ctrTitle"/>
          </p:nvPr>
        </p:nvSpPr>
        <p:spPr>
          <a:xfrm>
            <a:off x="0" y="703975"/>
            <a:ext cx="9144000" cy="3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endParaRPr sz="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Problems</a:t>
            </a:r>
            <a:endParaRPr sz="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" name="Google Shape;194;p41"/>
          <p:cNvSpPr txBox="1"/>
          <p:nvPr>
            <p:ph type="ctrTitle"/>
          </p:nvPr>
        </p:nvSpPr>
        <p:spPr>
          <a:xfrm>
            <a:off x="0" y="3950875"/>
            <a:ext cx="9144000" cy="11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Ubuntu"/>
                <a:ea typeface="Ubuntu"/>
                <a:cs typeface="Ubuntu"/>
                <a:sym typeface="Ubuntu"/>
              </a:rPr>
              <a:t>Working at scale</a:t>
            </a:r>
            <a:endParaRPr sz="6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0" y="233000"/>
            <a:ext cx="9144000" cy="47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DDDDDD"/>
                </a:solidFill>
                <a:latin typeface="Ubuntu"/>
                <a:ea typeface="Ubuntu"/>
                <a:cs typeface="Ubuntu"/>
                <a:sym typeface="Ubuntu"/>
              </a:rPr>
              <a:t>~200 commits</a:t>
            </a:r>
            <a:endParaRPr b="1" sz="7200">
              <a:solidFill>
                <a:srgbClr val="DDDDDD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DDDDDD"/>
                </a:solidFill>
                <a:latin typeface="Ubuntu"/>
                <a:ea typeface="Ubuntu"/>
                <a:cs typeface="Ubuntu"/>
                <a:sym typeface="Ubuntu"/>
              </a:rPr>
              <a:t>per day</a:t>
            </a:r>
            <a:endParaRPr b="1" sz="7200">
              <a:solidFill>
                <a:srgbClr val="DDDDDD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DDDDDD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(only in the main project, post merge)</a:t>
            </a:r>
            <a:endParaRPr b="1" sz="240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